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notesMasterIdLst>
    <p:notesMasterId r:id="rId72"/>
  </p:notesMasterIdLst>
  <p:handoutMasterIdLst>
    <p:handoutMasterId r:id="rId73"/>
  </p:handoutMasterIdLst>
  <p:sldIdLst>
    <p:sldId id="311" r:id="rId2"/>
    <p:sldId id="634" r:id="rId3"/>
    <p:sldId id="316" r:id="rId4"/>
    <p:sldId id="715" r:id="rId5"/>
    <p:sldId id="716" r:id="rId6"/>
    <p:sldId id="742" r:id="rId7"/>
    <p:sldId id="769" r:id="rId8"/>
    <p:sldId id="317" r:id="rId9"/>
    <p:sldId id="714" r:id="rId10"/>
    <p:sldId id="320" r:id="rId11"/>
    <p:sldId id="319" r:id="rId12"/>
    <p:sldId id="728" r:id="rId13"/>
    <p:sldId id="770" r:id="rId14"/>
    <p:sldId id="771" r:id="rId15"/>
    <p:sldId id="774" r:id="rId16"/>
    <p:sldId id="760" r:id="rId17"/>
    <p:sldId id="772" r:id="rId18"/>
    <p:sldId id="757" r:id="rId19"/>
    <p:sldId id="628" r:id="rId20"/>
    <p:sldId id="627" r:id="rId21"/>
    <p:sldId id="761" r:id="rId22"/>
    <p:sldId id="776" r:id="rId23"/>
    <p:sldId id="775" r:id="rId24"/>
    <p:sldId id="782" r:id="rId25"/>
    <p:sldId id="780" r:id="rId26"/>
    <p:sldId id="783" r:id="rId27"/>
    <p:sldId id="749" r:id="rId28"/>
    <p:sldId id="750" r:id="rId29"/>
    <p:sldId id="784" r:id="rId30"/>
    <p:sldId id="786" r:id="rId31"/>
    <p:sldId id="787" r:id="rId32"/>
    <p:sldId id="785" r:id="rId33"/>
    <p:sldId id="608" r:id="rId34"/>
    <p:sldId id="751" r:id="rId35"/>
    <p:sldId id="752" r:id="rId36"/>
    <p:sldId id="753" r:id="rId37"/>
    <p:sldId id="755" r:id="rId38"/>
    <p:sldId id="595" r:id="rId39"/>
    <p:sldId id="737" r:id="rId40"/>
    <p:sldId id="740" r:id="rId41"/>
    <p:sldId id="739" r:id="rId42"/>
    <p:sldId id="756" r:id="rId43"/>
    <p:sldId id="768" r:id="rId44"/>
    <p:sldId id="779" r:id="rId45"/>
    <p:sldId id="725" r:id="rId46"/>
    <p:sldId id="762" r:id="rId47"/>
    <p:sldId id="764" r:id="rId48"/>
    <p:sldId id="763" r:id="rId49"/>
    <p:sldId id="648" r:id="rId50"/>
    <p:sldId id="765" r:id="rId51"/>
    <p:sldId id="766" r:id="rId52"/>
    <p:sldId id="767" r:id="rId53"/>
    <p:sldId id="649" r:id="rId54"/>
    <p:sldId id="777" r:id="rId55"/>
    <p:sldId id="727" r:id="rId56"/>
    <p:sldId id="641" r:id="rId57"/>
    <p:sldId id="591" r:id="rId58"/>
    <p:sldId id="788" r:id="rId59"/>
    <p:sldId id="726" r:id="rId60"/>
    <p:sldId id="758" r:id="rId61"/>
    <p:sldId id="759" r:id="rId62"/>
    <p:sldId id="633" r:id="rId63"/>
    <p:sldId id="564" r:id="rId64"/>
    <p:sldId id="730" r:id="rId65"/>
    <p:sldId id="731" r:id="rId66"/>
    <p:sldId id="732" r:id="rId67"/>
    <p:sldId id="733" r:id="rId68"/>
    <p:sldId id="734" r:id="rId69"/>
    <p:sldId id="713" r:id="rId70"/>
    <p:sldId id="700" r:id="rId71"/>
  </p:sldIdLst>
  <p:sldSz cx="12192000" cy="6858000"/>
  <p:notesSz cx="6854825" cy="9750425"/>
  <p:defaultTextStyle>
    <a:defPPr>
      <a:defRPr lang="en-GB"/>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33"/>
    <a:srgbClr val="CC3300"/>
    <a:srgbClr val="D60093"/>
    <a:srgbClr val="FFFF66"/>
    <a:srgbClr val="FFFF00"/>
    <a:srgbClr val="BFD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46" autoAdjust="0"/>
    <p:restoredTop sz="96357" autoAdjust="0"/>
  </p:normalViewPr>
  <p:slideViewPr>
    <p:cSldViewPr>
      <p:cViewPr varScale="1">
        <p:scale>
          <a:sx n="86" d="100"/>
          <a:sy n="86" d="100"/>
        </p:scale>
        <p:origin x="878"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29718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solidFill>
                  <a:schemeClr val="bg2"/>
                </a:solidFill>
                <a:latin typeface="Arial" charset="0"/>
              </a:defRPr>
            </a:lvl1pPr>
          </a:lstStyle>
          <a:p>
            <a:endParaRPr lang="en-GB"/>
          </a:p>
        </p:txBody>
      </p:sp>
      <p:sp>
        <p:nvSpPr>
          <p:cNvPr id="57347" name="Rectangle 3"/>
          <p:cNvSpPr>
            <a:spLocks noGrp="1" noChangeArrowheads="1"/>
          </p:cNvSpPr>
          <p:nvPr>
            <p:ph type="dt" sz="quarter" idx="1"/>
          </p:nvPr>
        </p:nvSpPr>
        <p:spPr bwMode="auto">
          <a:xfrm>
            <a:off x="3883025" y="0"/>
            <a:ext cx="29718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bg2"/>
                </a:solidFill>
                <a:latin typeface="Arial" charset="0"/>
              </a:defRPr>
            </a:lvl1pPr>
          </a:lstStyle>
          <a:p>
            <a:endParaRPr lang="en-GB"/>
          </a:p>
        </p:txBody>
      </p:sp>
      <p:sp>
        <p:nvSpPr>
          <p:cNvPr id="57348" name="Rectangle 4"/>
          <p:cNvSpPr>
            <a:spLocks noGrp="1" noChangeArrowheads="1"/>
          </p:cNvSpPr>
          <p:nvPr>
            <p:ph type="ftr" sz="quarter" idx="2"/>
          </p:nvPr>
        </p:nvSpPr>
        <p:spPr bwMode="auto">
          <a:xfrm>
            <a:off x="0" y="9263063"/>
            <a:ext cx="2971800"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solidFill>
                  <a:schemeClr val="bg2"/>
                </a:solidFill>
                <a:latin typeface="Arial" charset="0"/>
              </a:defRPr>
            </a:lvl1pPr>
          </a:lstStyle>
          <a:p>
            <a:endParaRPr lang="en-GB"/>
          </a:p>
        </p:txBody>
      </p:sp>
      <p:sp>
        <p:nvSpPr>
          <p:cNvPr id="57349" name="Rectangle 5"/>
          <p:cNvSpPr>
            <a:spLocks noGrp="1" noChangeArrowheads="1"/>
          </p:cNvSpPr>
          <p:nvPr>
            <p:ph type="sldNum" sz="quarter" idx="3"/>
          </p:nvPr>
        </p:nvSpPr>
        <p:spPr bwMode="auto">
          <a:xfrm>
            <a:off x="3883025" y="9263063"/>
            <a:ext cx="2971800"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bg2"/>
                </a:solidFill>
                <a:latin typeface="Arial" charset="0"/>
              </a:defRPr>
            </a:lvl1pPr>
          </a:lstStyle>
          <a:p>
            <a:fld id="{1A8B348B-A238-4092-B8A7-9DB9E7EFD0A7}" type="slidenum">
              <a:rPr lang="en-GB"/>
              <a:pPr/>
              <a:t>‹#›</a:t>
            </a:fld>
            <a:endParaRPr lang="en-GB"/>
          </a:p>
        </p:txBody>
      </p:sp>
    </p:spTree>
    <p:extLst>
      <p:ext uri="{BB962C8B-B14F-4D97-AF65-F5344CB8AC3E}">
        <p14:creationId xmlns:p14="http://schemas.microsoft.com/office/powerpoint/2010/main" val="14881198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endParaRPr lang="en-GB"/>
          </a:p>
        </p:txBody>
      </p:sp>
      <p:sp>
        <p:nvSpPr>
          <p:cNvPr id="10243" name="Rectangle 3"/>
          <p:cNvSpPr>
            <a:spLocks noGrp="1" noChangeArrowheads="1"/>
          </p:cNvSpPr>
          <p:nvPr>
            <p:ph type="dt" idx="1"/>
          </p:nvPr>
        </p:nvSpPr>
        <p:spPr bwMode="auto">
          <a:xfrm>
            <a:off x="3883025" y="0"/>
            <a:ext cx="29718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GB"/>
          </a:p>
        </p:txBody>
      </p:sp>
      <p:sp>
        <p:nvSpPr>
          <p:cNvPr id="10244" name="Rectangle 4"/>
          <p:cNvSpPr>
            <a:spLocks noGrp="1" noRot="1" noChangeAspect="1" noChangeArrowheads="1" noTextEdit="1"/>
          </p:cNvSpPr>
          <p:nvPr>
            <p:ph type="sldImg" idx="2"/>
          </p:nvPr>
        </p:nvSpPr>
        <p:spPr bwMode="auto">
          <a:xfrm>
            <a:off x="179388" y="731838"/>
            <a:ext cx="6497637" cy="3656012"/>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914400" y="4630738"/>
            <a:ext cx="5026025" cy="438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46" name="Rectangle 6"/>
          <p:cNvSpPr>
            <a:spLocks noGrp="1" noChangeArrowheads="1"/>
          </p:cNvSpPr>
          <p:nvPr>
            <p:ph type="ftr" sz="quarter" idx="4"/>
          </p:nvPr>
        </p:nvSpPr>
        <p:spPr bwMode="auto">
          <a:xfrm>
            <a:off x="0" y="9263063"/>
            <a:ext cx="2971800"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endParaRPr lang="en-GB"/>
          </a:p>
        </p:txBody>
      </p:sp>
      <p:sp>
        <p:nvSpPr>
          <p:cNvPr id="10247" name="Rectangle 7"/>
          <p:cNvSpPr>
            <a:spLocks noGrp="1" noChangeArrowheads="1"/>
          </p:cNvSpPr>
          <p:nvPr>
            <p:ph type="sldNum" sz="quarter" idx="5"/>
          </p:nvPr>
        </p:nvSpPr>
        <p:spPr bwMode="auto">
          <a:xfrm>
            <a:off x="3883025" y="9263063"/>
            <a:ext cx="2971800"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EE10F4ED-6021-425E-8C9B-E7BEF1DA0BF6}" type="slidenum">
              <a:rPr lang="en-GB"/>
              <a:pPr/>
              <a:t>‹#›</a:t>
            </a:fld>
            <a:endParaRPr lang="en-GB"/>
          </a:p>
        </p:txBody>
      </p:sp>
    </p:spTree>
    <p:extLst>
      <p:ext uri="{BB962C8B-B14F-4D97-AF65-F5344CB8AC3E}">
        <p14:creationId xmlns:p14="http://schemas.microsoft.com/office/powerpoint/2010/main" val="86813705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bytelake.com/"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www.bytelake.com/en/contacts/" TargetMode="External"/><Relationship Id="rId4" Type="http://schemas.openxmlformats.org/officeDocument/2006/relationships/hyperlink" Target="http://www.bytelake.com/en/bytelakes-software-services/ai-edge-device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fld id="{EE10F4ED-6021-425E-8C9B-E7BEF1DA0BF6}" type="slidenum">
              <a:rPr lang="en-GB" smtClean="0"/>
              <a:pPr/>
              <a:t>1</a:t>
            </a:fld>
            <a:endParaRPr lang="en-GB"/>
          </a:p>
        </p:txBody>
      </p:sp>
    </p:spTree>
    <p:extLst>
      <p:ext uri="{BB962C8B-B14F-4D97-AF65-F5344CB8AC3E}">
        <p14:creationId xmlns:p14="http://schemas.microsoft.com/office/powerpoint/2010/main" val="1051350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18</a:t>
            </a:fld>
            <a:endParaRPr lang="en-GB"/>
          </a:p>
        </p:txBody>
      </p:sp>
    </p:spTree>
    <p:extLst>
      <p:ext uri="{BB962C8B-B14F-4D97-AF65-F5344CB8AC3E}">
        <p14:creationId xmlns:p14="http://schemas.microsoft.com/office/powerpoint/2010/main" val="987157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20</a:t>
            </a:fld>
            <a:endParaRPr lang="en-GB"/>
          </a:p>
        </p:txBody>
      </p:sp>
    </p:spTree>
    <p:extLst>
      <p:ext uri="{BB962C8B-B14F-4D97-AF65-F5344CB8AC3E}">
        <p14:creationId xmlns:p14="http://schemas.microsoft.com/office/powerpoint/2010/main" val="2896246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21</a:t>
            </a:fld>
            <a:endParaRPr lang="en-GB"/>
          </a:p>
        </p:txBody>
      </p:sp>
    </p:spTree>
    <p:extLst>
      <p:ext uri="{BB962C8B-B14F-4D97-AF65-F5344CB8AC3E}">
        <p14:creationId xmlns:p14="http://schemas.microsoft.com/office/powerpoint/2010/main" val="374407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22</a:t>
            </a:fld>
            <a:endParaRPr lang="en-GB"/>
          </a:p>
        </p:txBody>
      </p:sp>
    </p:spTree>
    <p:extLst>
      <p:ext uri="{BB962C8B-B14F-4D97-AF65-F5344CB8AC3E}">
        <p14:creationId xmlns:p14="http://schemas.microsoft.com/office/powerpoint/2010/main" val="3857779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fld id="{EE10F4ED-6021-425E-8C9B-E7BEF1DA0BF6}" type="slidenum">
              <a:rPr lang="en-GB" smtClean="0"/>
              <a:pPr/>
              <a:t>23</a:t>
            </a:fld>
            <a:endParaRPr lang="en-GB"/>
          </a:p>
        </p:txBody>
      </p:sp>
    </p:spTree>
    <p:extLst>
      <p:ext uri="{BB962C8B-B14F-4D97-AF65-F5344CB8AC3E}">
        <p14:creationId xmlns:p14="http://schemas.microsoft.com/office/powerpoint/2010/main" val="76762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25</a:t>
            </a:fld>
            <a:endParaRPr lang="en-GB"/>
          </a:p>
        </p:txBody>
      </p:sp>
    </p:spTree>
    <p:extLst>
      <p:ext uri="{BB962C8B-B14F-4D97-AF65-F5344CB8AC3E}">
        <p14:creationId xmlns:p14="http://schemas.microsoft.com/office/powerpoint/2010/main" val="3799958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27</a:t>
            </a:fld>
            <a:endParaRPr lang="en-GB"/>
          </a:p>
        </p:txBody>
      </p:sp>
    </p:spTree>
    <p:extLst>
      <p:ext uri="{BB962C8B-B14F-4D97-AF65-F5344CB8AC3E}">
        <p14:creationId xmlns:p14="http://schemas.microsoft.com/office/powerpoint/2010/main" val="1942818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28</a:t>
            </a:fld>
            <a:endParaRPr lang="en-GB"/>
          </a:p>
        </p:txBody>
      </p:sp>
    </p:spTree>
    <p:extLst>
      <p:ext uri="{BB962C8B-B14F-4D97-AF65-F5344CB8AC3E}">
        <p14:creationId xmlns:p14="http://schemas.microsoft.com/office/powerpoint/2010/main" val="3151147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34</a:t>
            </a:fld>
            <a:endParaRPr lang="en-GB"/>
          </a:p>
        </p:txBody>
      </p:sp>
    </p:spTree>
    <p:extLst>
      <p:ext uri="{BB962C8B-B14F-4D97-AF65-F5344CB8AC3E}">
        <p14:creationId xmlns:p14="http://schemas.microsoft.com/office/powerpoint/2010/main" val="2044946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35</a:t>
            </a:fld>
            <a:endParaRPr lang="en-GB"/>
          </a:p>
        </p:txBody>
      </p:sp>
    </p:spTree>
    <p:extLst>
      <p:ext uri="{BB962C8B-B14F-4D97-AF65-F5344CB8AC3E}">
        <p14:creationId xmlns:p14="http://schemas.microsoft.com/office/powerpoint/2010/main" val="130592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4</a:t>
            </a:fld>
            <a:endParaRPr lang="en-GB"/>
          </a:p>
        </p:txBody>
      </p:sp>
    </p:spTree>
    <p:extLst>
      <p:ext uri="{BB962C8B-B14F-4D97-AF65-F5344CB8AC3E}">
        <p14:creationId xmlns:p14="http://schemas.microsoft.com/office/powerpoint/2010/main" val="2718104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36</a:t>
            </a:fld>
            <a:endParaRPr lang="en-GB"/>
          </a:p>
        </p:txBody>
      </p:sp>
    </p:spTree>
    <p:extLst>
      <p:ext uri="{BB962C8B-B14F-4D97-AF65-F5344CB8AC3E}">
        <p14:creationId xmlns:p14="http://schemas.microsoft.com/office/powerpoint/2010/main" val="505130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37</a:t>
            </a:fld>
            <a:endParaRPr lang="en-GB"/>
          </a:p>
        </p:txBody>
      </p:sp>
    </p:spTree>
    <p:extLst>
      <p:ext uri="{BB962C8B-B14F-4D97-AF65-F5344CB8AC3E}">
        <p14:creationId xmlns:p14="http://schemas.microsoft.com/office/powerpoint/2010/main" val="2490778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42</a:t>
            </a:fld>
            <a:endParaRPr lang="en-GB"/>
          </a:p>
        </p:txBody>
      </p:sp>
    </p:spTree>
    <p:extLst>
      <p:ext uri="{BB962C8B-B14F-4D97-AF65-F5344CB8AC3E}">
        <p14:creationId xmlns:p14="http://schemas.microsoft.com/office/powerpoint/2010/main" val="1485168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43</a:t>
            </a:fld>
            <a:endParaRPr lang="en-GB"/>
          </a:p>
        </p:txBody>
      </p:sp>
    </p:spTree>
    <p:extLst>
      <p:ext uri="{BB962C8B-B14F-4D97-AF65-F5344CB8AC3E}">
        <p14:creationId xmlns:p14="http://schemas.microsoft.com/office/powerpoint/2010/main" val="2084030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fld id="{EE10F4ED-6021-425E-8C9B-E7BEF1DA0BF6}" type="slidenum">
              <a:rPr lang="en-GB" smtClean="0"/>
              <a:pPr/>
              <a:t>44</a:t>
            </a:fld>
            <a:endParaRPr lang="en-GB"/>
          </a:p>
        </p:txBody>
      </p:sp>
    </p:spTree>
    <p:extLst>
      <p:ext uri="{BB962C8B-B14F-4D97-AF65-F5344CB8AC3E}">
        <p14:creationId xmlns:p14="http://schemas.microsoft.com/office/powerpoint/2010/main" val="1727351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46</a:t>
            </a:fld>
            <a:endParaRPr lang="en-GB"/>
          </a:p>
        </p:txBody>
      </p:sp>
    </p:spTree>
    <p:extLst>
      <p:ext uri="{BB962C8B-B14F-4D97-AF65-F5344CB8AC3E}">
        <p14:creationId xmlns:p14="http://schemas.microsoft.com/office/powerpoint/2010/main" val="2785598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47</a:t>
            </a:fld>
            <a:endParaRPr lang="en-GB"/>
          </a:p>
        </p:txBody>
      </p:sp>
    </p:spTree>
    <p:extLst>
      <p:ext uri="{BB962C8B-B14F-4D97-AF65-F5344CB8AC3E}">
        <p14:creationId xmlns:p14="http://schemas.microsoft.com/office/powerpoint/2010/main" val="708422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48</a:t>
            </a:fld>
            <a:endParaRPr lang="en-GB"/>
          </a:p>
        </p:txBody>
      </p:sp>
    </p:spTree>
    <p:extLst>
      <p:ext uri="{BB962C8B-B14F-4D97-AF65-F5344CB8AC3E}">
        <p14:creationId xmlns:p14="http://schemas.microsoft.com/office/powerpoint/2010/main" val="3362986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Well, the answer is not that straight forward and depends on many factors. Some of them have been highlighted in the infographic above. Nevertheless it is usually a trade-off between required computing power, expected cost of the device, time to market vs. connectivity and bandwidth capabilities, needed response time, privacy and security concerns or even accepted level of recurring cost. Based on our experience, however, on-device deployments have usually been preferred for the following scenarios:</a:t>
            </a:r>
            <a:endParaRPr lang="en-US" dirty="0"/>
          </a:p>
          <a:p>
            <a:endParaRPr lang="hr-HR"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Simple integration</a:t>
            </a:r>
          </a:p>
          <a:p>
            <a:r>
              <a:rPr lang="en-US" sz="1200" b="0" i="0" kern="1200" dirty="0">
                <a:solidFill>
                  <a:schemeClr val="tx1"/>
                </a:solidFill>
                <a:effectLst/>
                <a:latin typeface="Times New Roman" pitchFamily="18" charset="0"/>
                <a:ea typeface="+mn-ea"/>
                <a:cs typeface="+mn-cs"/>
              </a:rPr>
              <a:t>Amazon </a:t>
            </a:r>
            <a:r>
              <a:rPr lang="en-US" sz="1200" b="0" i="0" kern="1200" dirty="0" err="1">
                <a:solidFill>
                  <a:schemeClr val="tx1"/>
                </a:solidFill>
                <a:effectLst/>
                <a:latin typeface="Times New Roman" pitchFamily="18" charset="0"/>
                <a:ea typeface="+mn-ea"/>
                <a:cs typeface="+mn-cs"/>
              </a:rPr>
              <a:t>Rekognition</a:t>
            </a:r>
            <a:r>
              <a:rPr lang="en-US" sz="1200" b="0" i="0" kern="1200" dirty="0">
                <a:solidFill>
                  <a:schemeClr val="tx1"/>
                </a:solidFill>
                <a:effectLst/>
                <a:latin typeface="Times New Roman" pitchFamily="18" charset="0"/>
                <a:ea typeface="+mn-ea"/>
                <a:cs typeface="+mn-cs"/>
              </a:rPr>
              <a:t> makes it easy to add visual analysis features to your application with easy to use APIs that don't require any machine learning expertise. </a:t>
            </a:r>
            <a:br>
              <a:rPr lang="en-US" sz="1200" b="0" i="0" kern="1200" dirty="0">
                <a:solidFill>
                  <a:schemeClr val="tx1"/>
                </a:solidFill>
                <a:effectLst/>
                <a:latin typeface="Times New Roman" pitchFamily="18" charset="0"/>
                <a:ea typeface="+mn-ea"/>
                <a:cs typeface="+mn-cs"/>
              </a:rPr>
            </a:b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Continually learning</a:t>
            </a:r>
          </a:p>
          <a:p>
            <a:r>
              <a:rPr lang="en-US" sz="1200" b="0" i="0" kern="1200" dirty="0">
                <a:solidFill>
                  <a:schemeClr val="tx1"/>
                </a:solidFill>
                <a:effectLst/>
                <a:latin typeface="Times New Roman" pitchFamily="18" charset="0"/>
                <a:ea typeface="+mn-ea"/>
                <a:cs typeface="+mn-cs"/>
              </a:rPr>
              <a:t>The service is continually trained on new data to expand its ability to recognize objects, scenes, and activities to improve its ability to accurately recognize.</a:t>
            </a:r>
            <a:br>
              <a:rPr lang="en-US" sz="1200" b="0" i="0" kern="1200" dirty="0">
                <a:solidFill>
                  <a:schemeClr val="tx1"/>
                </a:solidFill>
                <a:effectLst/>
                <a:latin typeface="Times New Roman" pitchFamily="18" charset="0"/>
                <a:ea typeface="+mn-ea"/>
                <a:cs typeface="+mn-cs"/>
              </a:rPr>
            </a:b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Fully managed</a:t>
            </a:r>
          </a:p>
          <a:p>
            <a:r>
              <a:rPr lang="en-US" sz="1200" b="0" i="0" kern="1200" dirty="0">
                <a:solidFill>
                  <a:schemeClr val="tx1"/>
                </a:solidFill>
                <a:effectLst/>
                <a:latin typeface="Times New Roman" pitchFamily="18" charset="0"/>
                <a:ea typeface="+mn-ea"/>
                <a:cs typeface="+mn-cs"/>
              </a:rPr>
              <a:t>Amazon </a:t>
            </a:r>
            <a:r>
              <a:rPr lang="en-US" sz="1200" b="0" i="0" kern="1200" dirty="0" err="1">
                <a:solidFill>
                  <a:schemeClr val="tx1"/>
                </a:solidFill>
                <a:effectLst/>
                <a:latin typeface="Times New Roman" pitchFamily="18" charset="0"/>
                <a:ea typeface="+mn-ea"/>
                <a:cs typeface="+mn-cs"/>
              </a:rPr>
              <a:t>Rekognition</a:t>
            </a:r>
            <a:r>
              <a:rPr lang="en-US" sz="1200" b="0" i="0" kern="1200" dirty="0">
                <a:solidFill>
                  <a:schemeClr val="tx1"/>
                </a:solidFill>
                <a:effectLst/>
                <a:latin typeface="Times New Roman" pitchFamily="18" charset="0"/>
                <a:ea typeface="+mn-ea"/>
                <a:cs typeface="+mn-cs"/>
              </a:rPr>
              <a:t> provides consistent response times regardless of the volume of requests you make. Your application latency remains consistent, even as your request volume increases to tens of millions of requests.</a:t>
            </a:r>
            <a:br>
              <a:rPr lang="en-US" sz="1200" b="0" i="0" kern="1200" dirty="0">
                <a:solidFill>
                  <a:schemeClr val="tx1"/>
                </a:solidFill>
                <a:effectLst/>
                <a:latin typeface="Times New Roman" pitchFamily="18" charset="0"/>
                <a:ea typeface="+mn-ea"/>
                <a:cs typeface="+mn-cs"/>
              </a:rPr>
            </a:b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Batch &amp; real-time analysis</a:t>
            </a:r>
          </a:p>
          <a:p>
            <a:r>
              <a:rPr lang="en-US" sz="1200" b="0" i="0" kern="1200" dirty="0">
                <a:solidFill>
                  <a:schemeClr val="tx1"/>
                </a:solidFill>
                <a:effectLst/>
                <a:latin typeface="Times New Roman" pitchFamily="18" charset="0"/>
                <a:ea typeface="+mn-ea"/>
                <a:cs typeface="+mn-cs"/>
              </a:rPr>
              <a:t>You can run real-time analysis on video from Amazon Kinesis Video Streams, analyze images as they are uploaded to Amazon S3. For large jobs, use AWS Batch to analyze thousands of images or videos.</a:t>
            </a:r>
            <a:br>
              <a:rPr lang="en-US" sz="1200" b="0" i="0" kern="1200" dirty="0">
                <a:solidFill>
                  <a:schemeClr val="tx1"/>
                </a:solidFill>
                <a:effectLst/>
                <a:latin typeface="Times New Roman" pitchFamily="18" charset="0"/>
                <a:ea typeface="+mn-ea"/>
                <a:cs typeface="+mn-cs"/>
              </a:rPr>
            </a:b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Low cost</a:t>
            </a:r>
          </a:p>
          <a:p>
            <a:r>
              <a:rPr lang="en-US" sz="1200" b="0" i="0" kern="1200" dirty="0">
                <a:solidFill>
                  <a:schemeClr val="tx1"/>
                </a:solidFill>
                <a:effectLst/>
                <a:latin typeface="Times New Roman" pitchFamily="18" charset="0"/>
                <a:ea typeface="+mn-ea"/>
                <a:cs typeface="+mn-cs"/>
              </a:rPr>
              <a:t>With Amazon </a:t>
            </a:r>
            <a:r>
              <a:rPr lang="en-US" sz="1200" b="0" i="0" kern="1200" dirty="0" err="1">
                <a:solidFill>
                  <a:schemeClr val="tx1"/>
                </a:solidFill>
                <a:effectLst/>
                <a:latin typeface="Times New Roman" pitchFamily="18" charset="0"/>
                <a:ea typeface="+mn-ea"/>
                <a:cs typeface="+mn-cs"/>
              </a:rPr>
              <a:t>Rekognition</a:t>
            </a:r>
            <a:r>
              <a:rPr lang="en-US" sz="1200" b="0" i="0" kern="1200" dirty="0">
                <a:solidFill>
                  <a:schemeClr val="tx1"/>
                </a:solidFill>
                <a:effectLst/>
                <a:latin typeface="Times New Roman" pitchFamily="18" charset="0"/>
                <a:ea typeface="+mn-ea"/>
                <a:cs typeface="+mn-cs"/>
              </a:rPr>
              <a:t>, you only pay for the number of images, or minutes of video, you analyze and the face data you store for facial recognition. There are no minimum fees or upfront commitments.</a:t>
            </a:r>
            <a:br>
              <a:rPr lang="en-US" sz="1200" b="0" i="0" kern="1200" dirty="0">
                <a:solidFill>
                  <a:schemeClr val="tx1"/>
                </a:solidFill>
                <a:effectLst/>
                <a:latin typeface="Times New Roman" pitchFamily="18" charset="0"/>
                <a:ea typeface="+mn-ea"/>
                <a:cs typeface="+mn-cs"/>
              </a:rPr>
            </a:b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Security &amp; identity</a:t>
            </a:r>
          </a:p>
          <a:p>
            <a:r>
              <a:rPr lang="en-US" sz="1200" b="0" i="0" kern="1200" dirty="0">
                <a:solidFill>
                  <a:schemeClr val="tx1"/>
                </a:solidFill>
                <a:effectLst/>
                <a:latin typeface="Times New Roman" pitchFamily="18" charset="0"/>
                <a:ea typeface="+mn-ea"/>
                <a:cs typeface="+mn-cs"/>
              </a:rPr>
              <a:t>You can easily integrate face-based user verification into new or existing applications. This is a simple process that requires the use of just one API. </a:t>
            </a:r>
          </a:p>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49</a:t>
            </a:fld>
            <a:endParaRPr lang="en-GB"/>
          </a:p>
        </p:txBody>
      </p:sp>
    </p:spTree>
    <p:extLst>
      <p:ext uri="{BB962C8B-B14F-4D97-AF65-F5344CB8AC3E}">
        <p14:creationId xmlns:p14="http://schemas.microsoft.com/office/powerpoint/2010/main" val="517052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50</a:t>
            </a:fld>
            <a:endParaRPr lang="en-GB"/>
          </a:p>
        </p:txBody>
      </p:sp>
    </p:spTree>
    <p:extLst>
      <p:ext uri="{BB962C8B-B14F-4D97-AF65-F5344CB8AC3E}">
        <p14:creationId xmlns:p14="http://schemas.microsoft.com/office/powerpoint/2010/main" val="1265271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6</a:t>
            </a:fld>
            <a:endParaRPr lang="en-GB"/>
          </a:p>
        </p:txBody>
      </p:sp>
    </p:spTree>
    <p:extLst>
      <p:ext uri="{BB962C8B-B14F-4D97-AF65-F5344CB8AC3E}">
        <p14:creationId xmlns:p14="http://schemas.microsoft.com/office/powerpoint/2010/main" val="313594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51</a:t>
            </a:fld>
            <a:endParaRPr lang="en-GB"/>
          </a:p>
        </p:txBody>
      </p:sp>
    </p:spTree>
    <p:extLst>
      <p:ext uri="{BB962C8B-B14F-4D97-AF65-F5344CB8AC3E}">
        <p14:creationId xmlns:p14="http://schemas.microsoft.com/office/powerpoint/2010/main" val="1324936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52</a:t>
            </a:fld>
            <a:endParaRPr lang="en-GB"/>
          </a:p>
        </p:txBody>
      </p:sp>
    </p:spTree>
    <p:extLst>
      <p:ext uri="{BB962C8B-B14F-4D97-AF65-F5344CB8AC3E}">
        <p14:creationId xmlns:p14="http://schemas.microsoft.com/office/powerpoint/2010/main" val="986740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Scalability needs</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Decentralization of AI services makes it easier to expand the IoT ecosystems.</a:t>
            </a:r>
          </a:p>
          <a:p>
            <a:r>
              <a:rPr lang="en-US" sz="1200" b="1" i="0" kern="1200" dirty="0">
                <a:solidFill>
                  <a:schemeClr val="tx1"/>
                </a:solidFill>
                <a:effectLst/>
                <a:latin typeface="Times New Roman" pitchFamily="18" charset="0"/>
                <a:ea typeface="+mn-ea"/>
                <a:cs typeface="+mn-cs"/>
              </a:rPr>
              <a:t>Near-real-time AI experience needs</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This is mainly enabled by the modern low power, high performance, small form factor accelerators.</a:t>
            </a:r>
          </a:p>
          <a:p>
            <a:r>
              <a:rPr lang="en-US" sz="1200" b="1" i="0" kern="1200" dirty="0">
                <a:solidFill>
                  <a:schemeClr val="tx1"/>
                </a:solidFill>
                <a:effectLst/>
                <a:latin typeface="Times New Roman" pitchFamily="18" charset="0"/>
                <a:ea typeface="+mn-ea"/>
                <a:cs typeface="+mn-cs"/>
              </a:rPr>
              <a:t>Round-trip latencies concerns</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Deploying AI directly on the device enables making on-the-spot decisions.</a:t>
            </a:r>
          </a:p>
          <a:p>
            <a:r>
              <a:rPr lang="en-US" sz="1200" b="1" i="0" kern="1200" dirty="0">
                <a:solidFill>
                  <a:schemeClr val="tx1"/>
                </a:solidFill>
                <a:effectLst/>
                <a:latin typeface="Times New Roman" pitchFamily="18" charset="0"/>
                <a:ea typeface="+mn-ea"/>
                <a:cs typeface="+mn-cs"/>
              </a:rPr>
              <a:t>Intermittent connectivity related issues</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As AI is deployed on-the-device, there is no need for sending the data from the device to external AI services and waiting for results.</a:t>
            </a:r>
          </a:p>
          <a:p>
            <a:r>
              <a:rPr lang="en-US" sz="1200" b="1" i="0" kern="1200" dirty="0">
                <a:solidFill>
                  <a:schemeClr val="tx1"/>
                </a:solidFill>
                <a:effectLst/>
                <a:latin typeface="Times New Roman" pitchFamily="18" charset="0"/>
                <a:ea typeface="+mn-ea"/>
                <a:cs typeface="+mn-cs"/>
              </a:rPr>
              <a:t>Reduction of the bandwidth costs</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AI-enabled devices pre-process the data and send the results to external services vs raw data.</a:t>
            </a:r>
          </a:p>
          <a:p>
            <a:r>
              <a:rPr lang="en-US" sz="1200" b="1" i="0" kern="1200" dirty="0">
                <a:solidFill>
                  <a:schemeClr val="tx1"/>
                </a:solidFill>
                <a:effectLst/>
                <a:latin typeface="Times New Roman" pitchFamily="18" charset="0"/>
                <a:ea typeface="+mn-ea"/>
                <a:cs typeface="+mn-cs"/>
              </a:rPr>
              <a:t>Privacy and security concerns.</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Data can stay locally on the device. Having AI on the device allows for sending the data to external storages selectively.</a:t>
            </a:r>
          </a:p>
          <a:p>
            <a:r>
              <a:rPr lang="en-US" sz="1200" b="0" i="0" kern="1200" dirty="0">
                <a:solidFill>
                  <a:schemeClr val="tx1"/>
                </a:solidFill>
                <a:effectLst/>
                <a:latin typeface="Times New Roman" pitchFamily="18" charset="0"/>
                <a:ea typeface="+mn-ea"/>
                <a:cs typeface="+mn-cs"/>
              </a:rPr>
              <a:t>Lastly, there is no silver bullet or one fits all scenario. Final deployment strategy highly depends on many factors. Nevertheless the above are the ones we have seen at </a:t>
            </a:r>
            <a:r>
              <a:rPr lang="en-US" sz="1200" b="0" i="0" u="none" strike="noStrike" kern="1200" dirty="0" err="1">
                <a:solidFill>
                  <a:schemeClr val="tx1"/>
                </a:solidFill>
                <a:effectLst/>
                <a:latin typeface="Times New Roman" pitchFamily="18" charset="0"/>
                <a:ea typeface="+mn-ea"/>
                <a:cs typeface="+mn-cs"/>
                <a:hlinkClick r:id="rId3"/>
              </a:rPr>
              <a:t>byteLAKE</a:t>
            </a:r>
            <a:r>
              <a:rPr lang="en-US" sz="1200" b="0" i="0" kern="1200" dirty="0">
                <a:solidFill>
                  <a:schemeClr val="tx1"/>
                </a:solidFill>
                <a:effectLst/>
                <a:latin typeface="Times New Roman" pitchFamily="18" charset="0"/>
                <a:ea typeface="+mn-ea"/>
                <a:cs typeface="+mn-cs"/>
              </a:rPr>
              <a:t> as the key drivers for the </a:t>
            </a:r>
            <a:r>
              <a:rPr lang="en-US" sz="1200" b="0" i="0" u="none" strike="noStrike" kern="1200" dirty="0">
                <a:solidFill>
                  <a:schemeClr val="tx1"/>
                </a:solidFill>
                <a:effectLst/>
                <a:latin typeface="Times New Roman" pitchFamily="18" charset="0"/>
                <a:ea typeface="+mn-ea"/>
                <a:cs typeface="+mn-cs"/>
                <a:hlinkClick r:id="rId4"/>
              </a:rPr>
              <a:t>Edge </a:t>
            </a:r>
            <a:r>
              <a:rPr lang="en-US" sz="1200" b="0" i="0" u="none" strike="noStrike" kern="1200" dirty="0" err="1">
                <a:solidFill>
                  <a:schemeClr val="tx1"/>
                </a:solidFill>
                <a:effectLst/>
                <a:latin typeface="Times New Roman" pitchFamily="18" charset="0"/>
                <a:ea typeface="+mn-ea"/>
                <a:cs typeface="+mn-cs"/>
                <a:hlinkClick r:id="rId4"/>
              </a:rPr>
              <a:t>Intelligence</a:t>
            </a:r>
            <a:r>
              <a:rPr lang="en-US" sz="1200" b="0" i="0" kern="1200" dirty="0" err="1">
                <a:solidFill>
                  <a:schemeClr val="tx1"/>
                </a:solidFill>
                <a:effectLst/>
                <a:latin typeface="Times New Roman" pitchFamily="18" charset="0"/>
                <a:ea typeface="+mn-ea"/>
                <a:cs typeface="+mn-cs"/>
              </a:rPr>
              <a:t>becoming</a:t>
            </a:r>
            <a:r>
              <a:rPr lang="en-US" sz="1200" b="0" i="0" kern="1200" dirty="0">
                <a:solidFill>
                  <a:schemeClr val="tx1"/>
                </a:solidFill>
                <a:effectLst/>
                <a:latin typeface="Times New Roman" pitchFamily="18" charset="0"/>
                <a:ea typeface="+mn-ea"/>
                <a:cs typeface="+mn-cs"/>
              </a:rPr>
              <a:t> more and more present in all sort of applications, from industrial to consumer electronics. Anyway if you’re thinking of enhancing your products or services with Artificial Intelligence features, do contact me directly or reach out to my team at </a:t>
            </a:r>
            <a:r>
              <a:rPr lang="en-US" sz="1200" b="0" i="0" kern="1200" dirty="0" err="1">
                <a:solidFill>
                  <a:schemeClr val="tx1"/>
                </a:solidFill>
                <a:effectLst/>
                <a:latin typeface="Times New Roman" pitchFamily="18" charset="0"/>
                <a:ea typeface="+mn-ea"/>
                <a:cs typeface="+mn-cs"/>
              </a:rPr>
              <a:t>byteLAKE</a:t>
            </a:r>
            <a:r>
              <a:rPr lang="en-US" sz="1200" b="0" i="0" kern="1200" dirty="0">
                <a:solidFill>
                  <a:schemeClr val="tx1"/>
                </a:solidFill>
                <a:effectLst/>
                <a:latin typeface="Times New Roman" pitchFamily="18" charset="0"/>
                <a:ea typeface="+mn-ea"/>
                <a:cs typeface="+mn-cs"/>
              </a:rPr>
              <a:t> here: </a:t>
            </a:r>
            <a:r>
              <a:rPr lang="en-US" sz="1200" b="0" i="0" u="none" strike="noStrike" kern="1200" dirty="0">
                <a:solidFill>
                  <a:schemeClr val="tx1"/>
                </a:solidFill>
                <a:effectLst/>
                <a:latin typeface="Times New Roman" pitchFamily="18" charset="0"/>
                <a:ea typeface="+mn-ea"/>
                <a:cs typeface="+mn-cs"/>
                <a:hlinkClick r:id="rId5"/>
              </a:rPr>
              <a:t>http://www.bytelake.com/en/contacts/</a:t>
            </a:r>
            <a:r>
              <a:rPr lang="en-US" sz="1200" b="0" i="0" kern="1200" dirty="0">
                <a:solidFill>
                  <a:schemeClr val="tx1"/>
                </a:solidFill>
                <a:effectLst/>
                <a:latin typeface="Times New Roman" pitchFamily="18" charset="0"/>
                <a:ea typeface="+mn-ea"/>
                <a:cs typeface="+mn-cs"/>
              </a:rPr>
              <a:t>. We are experts in the field and can advise about selecting optimal configurations, integrate proper baseline components and help build a final product on top of that.</a:t>
            </a:r>
          </a:p>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53</a:t>
            </a:fld>
            <a:endParaRPr lang="en-GB"/>
          </a:p>
        </p:txBody>
      </p:sp>
    </p:spTree>
    <p:extLst>
      <p:ext uri="{BB962C8B-B14F-4D97-AF65-F5344CB8AC3E}">
        <p14:creationId xmlns:p14="http://schemas.microsoft.com/office/powerpoint/2010/main" val="3919940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fld id="{EE10F4ED-6021-425E-8C9B-E7BEF1DA0BF6}" type="slidenum">
              <a:rPr lang="en-GB" smtClean="0"/>
              <a:pPr/>
              <a:t>54</a:t>
            </a:fld>
            <a:endParaRPr lang="en-GB"/>
          </a:p>
        </p:txBody>
      </p:sp>
    </p:spTree>
    <p:extLst>
      <p:ext uri="{BB962C8B-B14F-4D97-AF65-F5344CB8AC3E}">
        <p14:creationId xmlns:p14="http://schemas.microsoft.com/office/powerpoint/2010/main" val="981001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Artificial Intelligence is booming these days. No doubt about that. We have seen exponential growth in almost all fields related to AI over the past few years: number of startups, amount of investments, number of research papers or even expected revenues driven by AI-powered enterprise applications. All of these have been enabled mainly by 3 factors</a:t>
            </a:r>
            <a:endParaRPr lang="hr-HR" sz="1200" b="0" i="0" kern="1200" dirty="0">
              <a:solidFill>
                <a:schemeClr val="tx1"/>
              </a:solidFill>
              <a:effectLst/>
              <a:latin typeface="Times New Roman" pitchFamily="18" charset="0"/>
              <a:ea typeface="+mn-ea"/>
              <a:cs typeface="+mn-cs"/>
            </a:endParaRPr>
          </a:p>
          <a:p>
            <a:endParaRPr lang="hr-HR" sz="1200" b="0" i="0" kern="1200" dirty="0">
              <a:solidFill>
                <a:schemeClr val="tx1"/>
              </a:solidFill>
              <a:effectLst/>
              <a:latin typeface="Times New Roman" pitchFamily="18" charset="0"/>
              <a:ea typeface="+mn-ea"/>
              <a:cs typeface="+mn-cs"/>
            </a:endParaRPr>
          </a:p>
          <a:p>
            <a:r>
              <a:rPr lang="hr-HR" sz="1200" b="0" i="0" kern="1200" dirty="0">
                <a:solidFill>
                  <a:schemeClr val="tx1"/>
                </a:solidFill>
                <a:effectLst/>
                <a:latin typeface="Times New Roman" pitchFamily="18" charset="0"/>
                <a:ea typeface="+mn-ea"/>
                <a:cs typeface="+mn-cs"/>
              </a:rPr>
              <a:t>Cloud AI services provide </a:t>
            </a:r>
            <a:r>
              <a:rPr lang="hr-HR" sz="1200" b="0" i="0" kern="1200" dirty="0" err="1">
                <a:solidFill>
                  <a:schemeClr val="tx1"/>
                </a:solidFill>
                <a:effectLst/>
                <a:latin typeface="Times New Roman" pitchFamily="18" charset="0"/>
                <a:ea typeface="+mn-ea"/>
                <a:cs typeface="+mn-cs"/>
              </a:rPr>
              <a:t>cognitive</a:t>
            </a:r>
            <a:r>
              <a:rPr lang="hr-HR" sz="1200" b="0" i="0" kern="1200" dirty="0">
                <a:solidFill>
                  <a:schemeClr val="tx1"/>
                </a:solidFill>
                <a:effectLst/>
                <a:latin typeface="Times New Roman" pitchFamily="18" charset="0"/>
                <a:ea typeface="+mn-ea"/>
                <a:cs typeface="+mn-cs"/>
              </a:rPr>
              <a:t> services/capacitites over the Internet. They allow client or client applications to upload structured or unstructured data and based on cloud based processing receive a </a:t>
            </a:r>
            <a:r>
              <a:rPr lang="hr-HR" sz="1200" b="0" i="0" kern="1200" dirty="0" err="1">
                <a:solidFill>
                  <a:schemeClr val="tx1"/>
                </a:solidFill>
                <a:effectLst/>
                <a:latin typeface="Times New Roman" pitchFamily="18" charset="0"/>
                <a:ea typeface="+mn-ea"/>
                <a:cs typeface="+mn-cs"/>
              </a:rPr>
              <a:t>cognitive</a:t>
            </a:r>
            <a:r>
              <a:rPr lang="hr-HR" sz="1200" b="0" i="0" kern="1200" dirty="0">
                <a:solidFill>
                  <a:schemeClr val="tx1"/>
                </a:solidFill>
                <a:effectLst/>
                <a:latin typeface="Times New Roman" pitchFamily="18" charset="0"/>
                <a:ea typeface="+mn-ea"/>
                <a:cs typeface="+mn-cs"/>
              </a:rPr>
              <a:t> response.</a:t>
            </a:r>
          </a:p>
          <a:p>
            <a:endParaRPr lang="hr-HR" sz="1200" b="0" i="0" kern="1200" dirty="0">
              <a:solidFill>
                <a:schemeClr val="tx1"/>
              </a:solidFill>
              <a:effectLst/>
              <a:latin typeface="Times New Roman" pitchFamily="18" charset="0"/>
              <a:ea typeface="+mn-ea"/>
              <a:cs typeface="+mn-cs"/>
            </a:endParaRPr>
          </a:p>
          <a:p>
            <a:r>
              <a:rPr lang="en-US" sz="1200" b="0" kern="1200" dirty="0">
                <a:solidFill>
                  <a:schemeClr val="tx1"/>
                </a:solidFill>
                <a:effectLst/>
                <a:latin typeface="Times New Roman" pitchFamily="18" charset="0"/>
                <a:ea typeface="+mn-ea"/>
                <a:cs typeface="+mn-cs"/>
              </a:rPr>
              <a:t>Train custom machine learning models</a:t>
            </a:r>
          </a:p>
          <a:p>
            <a:r>
              <a:rPr lang="en-US" sz="1200" b="0" i="0" kern="1200" dirty="0">
                <a:solidFill>
                  <a:schemeClr val="tx1"/>
                </a:solidFill>
                <a:effectLst/>
                <a:latin typeface="Times New Roman" pitchFamily="18" charset="0"/>
                <a:ea typeface="+mn-ea"/>
                <a:cs typeface="+mn-cs"/>
              </a:rPr>
              <a:t>Cloud </a:t>
            </a:r>
            <a:r>
              <a:rPr lang="en-US" sz="1200" b="0" i="0" kern="1200" dirty="0" err="1">
                <a:solidFill>
                  <a:schemeClr val="tx1"/>
                </a:solidFill>
                <a:effectLst/>
                <a:latin typeface="Times New Roman" pitchFamily="18" charset="0"/>
                <a:ea typeface="+mn-ea"/>
                <a:cs typeface="+mn-cs"/>
              </a:rPr>
              <a:t>AutoML</a:t>
            </a:r>
            <a:r>
              <a:rPr lang="en-US" sz="1200" b="0" i="0" kern="1200" dirty="0">
                <a:solidFill>
                  <a:schemeClr val="tx1"/>
                </a:solidFill>
                <a:effectLst/>
                <a:latin typeface="Times New Roman" pitchFamily="18" charset="0"/>
                <a:ea typeface="+mn-ea"/>
                <a:cs typeface="+mn-cs"/>
              </a:rPr>
              <a:t> is a suite of machine learning products that enables developers with limited machine learning expertise to train high-quality models specific to their business needs. It relies on Google’s state-of-the-art transfer learning and neural architecture search technology.</a:t>
            </a:r>
            <a:endParaRPr lang="hr-HR" sz="1200" b="0" i="0" kern="1200" dirty="0">
              <a:solidFill>
                <a:schemeClr val="tx1"/>
              </a:solidFill>
              <a:effectLst/>
              <a:latin typeface="Times New Roman" pitchFamily="18" charset="0"/>
              <a:ea typeface="+mn-ea"/>
              <a:cs typeface="+mn-cs"/>
            </a:endParaRPr>
          </a:p>
          <a:p>
            <a:endParaRPr lang="hr-HR"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Custom models</a:t>
            </a:r>
          </a:p>
          <a:p>
            <a:r>
              <a:rPr lang="en-US" sz="1200" b="0" i="0" kern="1200" dirty="0">
                <a:solidFill>
                  <a:schemeClr val="tx1"/>
                </a:solidFill>
                <a:effectLst/>
                <a:latin typeface="Times New Roman" pitchFamily="18" charset="0"/>
                <a:ea typeface="+mn-ea"/>
                <a:cs typeface="+mn-cs"/>
              </a:rPr>
              <a:t>Train custom machine learning models that are specific to your business needs, with minimum effort and machine learning expertise.</a:t>
            </a:r>
            <a:endParaRPr lang="hr-HR" sz="1200" b="0" i="0" kern="1200" dirty="0">
              <a:solidFill>
                <a:schemeClr val="tx1"/>
              </a:solidFill>
              <a:effectLst/>
              <a:latin typeface="Times New Roman" pitchFamily="18" charset="0"/>
              <a:ea typeface="+mn-ea"/>
              <a:cs typeface="+mn-cs"/>
            </a:endParaRPr>
          </a:p>
          <a:p>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Powered by Google’s </a:t>
            </a:r>
            <a:r>
              <a:rPr lang="en-US" sz="1200" b="0" i="0" kern="1200" dirty="0" err="1">
                <a:solidFill>
                  <a:schemeClr val="tx1"/>
                </a:solidFill>
                <a:effectLst/>
                <a:latin typeface="Times New Roman" pitchFamily="18" charset="0"/>
                <a:ea typeface="+mn-ea"/>
                <a:cs typeface="+mn-cs"/>
              </a:rPr>
              <a:t>AutoML</a:t>
            </a:r>
            <a:r>
              <a:rPr lang="en-US" sz="1200" b="0" i="0" kern="1200" dirty="0">
                <a:solidFill>
                  <a:schemeClr val="tx1"/>
                </a:solidFill>
                <a:effectLst/>
                <a:latin typeface="Times New Roman" pitchFamily="18" charset="0"/>
                <a:ea typeface="+mn-ea"/>
                <a:cs typeface="+mn-cs"/>
              </a:rPr>
              <a:t> and transfer learning</a:t>
            </a:r>
          </a:p>
          <a:p>
            <a:r>
              <a:rPr lang="en-US" sz="1200" b="0" i="0" kern="1200" dirty="0">
                <a:solidFill>
                  <a:schemeClr val="tx1"/>
                </a:solidFill>
                <a:effectLst/>
                <a:latin typeface="Times New Roman" pitchFamily="18" charset="0"/>
                <a:ea typeface="+mn-ea"/>
                <a:cs typeface="+mn-cs"/>
              </a:rPr>
              <a:t>Leverages Google state-of-the-art </a:t>
            </a:r>
            <a:r>
              <a:rPr lang="en-US" sz="1200" b="0" i="0" kern="1200" dirty="0" err="1">
                <a:solidFill>
                  <a:schemeClr val="tx1"/>
                </a:solidFill>
                <a:effectLst/>
                <a:latin typeface="Times New Roman" pitchFamily="18" charset="0"/>
                <a:ea typeface="+mn-ea"/>
                <a:cs typeface="+mn-cs"/>
              </a:rPr>
              <a:t>AutoML</a:t>
            </a:r>
            <a:r>
              <a:rPr lang="en-US" sz="1200" b="0" i="0" kern="1200" dirty="0">
                <a:solidFill>
                  <a:schemeClr val="tx1"/>
                </a:solidFill>
                <a:effectLst/>
                <a:latin typeface="Times New Roman" pitchFamily="18" charset="0"/>
                <a:ea typeface="+mn-ea"/>
                <a:cs typeface="+mn-cs"/>
              </a:rPr>
              <a:t> and transfer learning technology to produce high-quality models.</a:t>
            </a:r>
            <a:endParaRPr lang="hr-HR" sz="1200" b="0" i="0" kern="1200" dirty="0">
              <a:solidFill>
                <a:schemeClr val="tx1"/>
              </a:solidFill>
              <a:effectLst/>
              <a:latin typeface="Times New Roman" pitchFamily="18" charset="0"/>
              <a:ea typeface="+mn-ea"/>
              <a:cs typeface="+mn-cs"/>
            </a:endParaRPr>
          </a:p>
          <a:p>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Fully integrated</a:t>
            </a:r>
          </a:p>
          <a:p>
            <a:r>
              <a:rPr lang="en-US" sz="1200" b="0" i="0" kern="1200" dirty="0">
                <a:solidFill>
                  <a:schemeClr val="tx1"/>
                </a:solidFill>
                <a:effectLst/>
                <a:latin typeface="Times New Roman" pitchFamily="18" charset="0"/>
                <a:ea typeface="+mn-ea"/>
                <a:cs typeface="+mn-cs"/>
              </a:rPr>
              <a:t>Cloud </a:t>
            </a:r>
            <a:r>
              <a:rPr lang="en-US" sz="1200" b="0" i="0" kern="1200" dirty="0" err="1">
                <a:solidFill>
                  <a:schemeClr val="tx1"/>
                </a:solidFill>
                <a:effectLst/>
                <a:latin typeface="Times New Roman" pitchFamily="18" charset="0"/>
                <a:ea typeface="+mn-ea"/>
                <a:cs typeface="+mn-cs"/>
              </a:rPr>
              <a:t>AutoML</a:t>
            </a:r>
            <a:r>
              <a:rPr lang="en-US" sz="1200" b="0" i="0" kern="1200" dirty="0">
                <a:solidFill>
                  <a:schemeClr val="tx1"/>
                </a:solidFill>
                <a:effectLst/>
                <a:latin typeface="Times New Roman" pitchFamily="18" charset="0"/>
                <a:ea typeface="+mn-ea"/>
                <a:cs typeface="+mn-cs"/>
              </a:rPr>
              <a:t> is fully integrated with other Google Cloud services, giving you a consistent way to access the entire Google Cloud service line, including storing your training data in Cloud Storage. To generate a prediction on your trained model, simply use the existing Vision API by adding a parameter for your custom model or use Cloud ML Engine’s online prediction service.</a:t>
            </a:r>
          </a:p>
          <a:p>
            <a:r>
              <a:rPr lang="en-US" sz="1200" b="0" i="0" kern="1200" dirty="0">
                <a:solidFill>
                  <a:schemeClr val="tx1"/>
                </a:solidFill>
                <a:effectLst/>
                <a:latin typeface="Times New Roman" pitchFamily="18" charset="0"/>
                <a:ea typeface="+mn-ea"/>
                <a:cs typeface="+mn-cs"/>
              </a:rPr>
              <a:t>Integration with data labeling service.</a:t>
            </a:r>
          </a:p>
          <a:p>
            <a:r>
              <a:rPr lang="en-US" sz="1200" b="0" i="0" kern="1200" dirty="0">
                <a:solidFill>
                  <a:schemeClr val="tx1"/>
                </a:solidFill>
                <a:effectLst/>
                <a:latin typeface="Times New Roman" pitchFamily="18" charset="0"/>
                <a:ea typeface="+mn-ea"/>
                <a:cs typeface="+mn-cs"/>
              </a:rPr>
              <a:t>If you have images but no labels yet, an in-house Google team will review your custom instructions and classify your images accordingly. You’ll get high-quality training data while your data remains private. You can also use the human-labeled data seamlessly to train a custom model. Available for </a:t>
            </a:r>
            <a:r>
              <a:rPr lang="en-US" sz="1200" b="0" i="0" kern="1200" dirty="0" err="1">
                <a:solidFill>
                  <a:schemeClr val="tx1"/>
                </a:solidFill>
                <a:effectLst/>
                <a:latin typeface="Times New Roman" pitchFamily="18" charset="0"/>
                <a:ea typeface="+mn-ea"/>
                <a:cs typeface="+mn-cs"/>
              </a:rPr>
              <a:t>AutoML</a:t>
            </a:r>
            <a:r>
              <a:rPr lang="en-US" sz="1200" b="0" i="0" kern="1200" dirty="0">
                <a:solidFill>
                  <a:schemeClr val="tx1"/>
                </a:solidFill>
                <a:effectLst/>
                <a:latin typeface="Times New Roman" pitchFamily="18" charset="0"/>
                <a:ea typeface="+mn-ea"/>
                <a:cs typeface="+mn-cs"/>
              </a:rPr>
              <a:t> Vision only.</a:t>
            </a:r>
          </a:p>
          <a:p>
            <a:endParaRPr lang="en-US" sz="1200" b="0" i="0" kern="1200" dirty="0">
              <a:solidFill>
                <a:schemeClr val="tx1"/>
              </a:solidFill>
              <a:effectLst/>
              <a:latin typeface="Times New Roman" pitchFamily="18" charset="0"/>
              <a:ea typeface="+mn-ea"/>
              <a:cs typeface="+mn-cs"/>
            </a:endParaRPr>
          </a:p>
          <a:p>
            <a:r>
              <a:rPr lang="en-US" sz="1200" b="1" i="0" kern="1200" dirty="0">
                <a:solidFill>
                  <a:schemeClr val="tx1"/>
                </a:solidFill>
                <a:effectLst/>
                <a:latin typeface="Times New Roman" pitchFamily="18" charset="0"/>
                <a:ea typeface="+mn-ea"/>
                <a:cs typeface="+mn-cs"/>
              </a:rPr>
              <a:t>The Computer Vision API </a:t>
            </a:r>
            <a:r>
              <a:rPr lang="en-US" sz="1200" b="0" i="0" kern="1200" dirty="0">
                <a:solidFill>
                  <a:schemeClr val="tx1"/>
                </a:solidFill>
                <a:effectLst/>
                <a:latin typeface="Times New Roman" pitchFamily="18" charset="0"/>
                <a:ea typeface="+mn-ea"/>
                <a:cs typeface="+mn-cs"/>
              </a:rPr>
              <a:t>provides state-of-the-art algorithms to process images and return information. For example, it can be used to determine if an image contains mature content, or it can be used to find all the faces in an image. It also has other features like estimating dominant and accent colors, categorizing the content of images, and describing an image with complete English sentences. Additionally, it can also intelligently generate images thumbnails for displaying large images effectively.</a:t>
            </a:r>
            <a:endParaRPr lang="hr-HR" sz="1200" b="0" i="0" kern="1200" dirty="0">
              <a:solidFill>
                <a:schemeClr val="tx1"/>
              </a:solidFill>
              <a:effectLst/>
              <a:latin typeface="Times New Roman" pitchFamily="18" charset="0"/>
              <a:ea typeface="+mn-ea"/>
              <a:cs typeface="+mn-cs"/>
            </a:endParaRPr>
          </a:p>
          <a:p>
            <a:endParaRPr lang="hr-HR" sz="1200" b="0" i="0" kern="1200" dirty="0">
              <a:solidFill>
                <a:schemeClr val="tx1"/>
              </a:solidFill>
              <a:effectLst/>
              <a:latin typeface="Times New Roman" pitchFamily="18" charset="0"/>
              <a:ea typeface="+mn-ea"/>
              <a:cs typeface="+mn-cs"/>
            </a:endParaRPr>
          </a:p>
          <a:p>
            <a:r>
              <a:rPr lang="en-US" sz="1200" b="1" i="0" kern="1200" dirty="0">
                <a:solidFill>
                  <a:schemeClr val="tx1"/>
                </a:solidFill>
                <a:effectLst/>
                <a:latin typeface="Times New Roman" pitchFamily="18" charset="0"/>
                <a:ea typeface="+mn-ea"/>
                <a:cs typeface="+mn-cs"/>
              </a:rPr>
              <a:t>What is Amazon </a:t>
            </a:r>
            <a:r>
              <a:rPr lang="en-US" sz="1200" b="1" i="0" kern="1200" dirty="0" err="1">
                <a:solidFill>
                  <a:schemeClr val="tx1"/>
                </a:solidFill>
                <a:effectLst/>
                <a:latin typeface="Times New Roman" pitchFamily="18" charset="0"/>
                <a:ea typeface="+mn-ea"/>
                <a:cs typeface="+mn-cs"/>
              </a:rPr>
              <a:t>Rekognition</a:t>
            </a:r>
            <a:r>
              <a:rPr lang="en-US" sz="1200" b="1" i="0" kern="1200" dirty="0">
                <a:solidFill>
                  <a:schemeClr val="tx1"/>
                </a:solidFill>
                <a:effectLst/>
                <a:latin typeface="Times New Roman" pitchFamily="18" charset="0"/>
                <a:ea typeface="+mn-ea"/>
                <a:cs typeface="+mn-cs"/>
              </a:rPr>
              <a:t> Image?</a:t>
            </a:r>
          </a:p>
          <a:p>
            <a:r>
              <a:rPr lang="en-US" sz="1200" b="0" i="0" kern="1200" dirty="0" err="1">
                <a:solidFill>
                  <a:schemeClr val="tx1"/>
                </a:solidFill>
                <a:effectLst/>
                <a:latin typeface="Times New Roman" pitchFamily="18" charset="0"/>
                <a:ea typeface="+mn-ea"/>
                <a:cs typeface="+mn-cs"/>
              </a:rPr>
              <a:t>Rekognition</a:t>
            </a:r>
            <a:r>
              <a:rPr lang="en-US" sz="1200" b="0" i="0" kern="1200" dirty="0">
                <a:solidFill>
                  <a:schemeClr val="tx1"/>
                </a:solidFill>
                <a:effectLst/>
                <a:latin typeface="Times New Roman" pitchFamily="18" charset="0"/>
                <a:ea typeface="+mn-ea"/>
                <a:cs typeface="+mn-cs"/>
              </a:rPr>
              <a:t> Image is a deep learning powered image recognition service that detects objects, scenes, and faces; extracts text; recognizes celebrities; and identifies inappropriate content in images. It also allows you to search and compare faces. </a:t>
            </a:r>
            <a:r>
              <a:rPr lang="en-US" sz="1200" b="0" i="0" kern="1200" dirty="0" err="1">
                <a:solidFill>
                  <a:schemeClr val="tx1"/>
                </a:solidFill>
                <a:effectLst/>
                <a:latin typeface="Times New Roman" pitchFamily="18" charset="0"/>
                <a:ea typeface="+mn-ea"/>
                <a:cs typeface="+mn-cs"/>
              </a:rPr>
              <a:t>Rekognition</a:t>
            </a:r>
            <a:r>
              <a:rPr lang="en-US" sz="1200" b="0" i="0" kern="1200" dirty="0">
                <a:solidFill>
                  <a:schemeClr val="tx1"/>
                </a:solidFill>
                <a:effectLst/>
                <a:latin typeface="Times New Roman" pitchFamily="18" charset="0"/>
                <a:ea typeface="+mn-ea"/>
                <a:cs typeface="+mn-cs"/>
              </a:rPr>
              <a:t> Image is based on the same proven, highly scalable, deep learning technology developed by Amazon’s computer vision scientists to analyze billions of images daily for Prime Photos. The service returns a confidence score for everything it identifies so that you can make informed decisions about how you want to use the results. In addition, all detected faces are returned with bounding box coordinates, which is a rectangular frame that fully encompasses the face that can be used to locate the position of the face in the image.</a:t>
            </a:r>
          </a:p>
          <a:p>
            <a:endParaRPr lang="en-US" dirty="0"/>
          </a:p>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56</a:t>
            </a:fld>
            <a:endParaRPr lang="en-GB"/>
          </a:p>
        </p:txBody>
      </p:sp>
    </p:spTree>
    <p:extLst>
      <p:ext uri="{BB962C8B-B14F-4D97-AF65-F5344CB8AC3E}">
        <p14:creationId xmlns:p14="http://schemas.microsoft.com/office/powerpoint/2010/main" val="1899747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57</a:t>
            </a:fld>
            <a:endParaRPr lang="en-GB"/>
          </a:p>
        </p:txBody>
      </p:sp>
    </p:spTree>
    <p:extLst>
      <p:ext uri="{BB962C8B-B14F-4D97-AF65-F5344CB8AC3E}">
        <p14:creationId xmlns:p14="http://schemas.microsoft.com/office/powerpoint/2010/main" val="1717234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58</a:t>
            </a:fld>
            <a:endParaRPr lang="en-GB"/>
          </a:p>
        </p:txBody>
      </p:sp>
    </p:spTree>
    <p:extLst>
      <p:ext uri="{BB962C8B-B14F-4D97-AF65-F5344CB8AC3E}">
        <p14:creationId xmlns:p14="http://schemas.microsoft.com/office/powerpoint/2010/main" val="1045751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fld id="{EE10F4ED-6021-425E-8C9B-E7BEF1DA0BF6}" type="slidenum">
              <a:rPr lang="en-GB" smtClean="0"/>
              <a:pPr/>
              <a:t>59</a:t>
            </a:fld>
            <a:endParaRPr lang="en-GB"/>
          </a:p>
        </p:txBody>
      </p:sp>
    </p:spTree>
    <p:extLst>
      <p:ext uri="{BB962C8B-B14F-4D97-AF65-F5344CB8AC3E}">
        <p14:creationId xmlns:p14="http://schemas.microsoft.com/office/powerpoint/2010/main" val="4021805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DE3046AB-F757-4F86-ABB7-0E0FBBF1E81E}" type="slidenum">
              <a:rPr lang="hr-HR" smtClean="0">
                <a:solidFill>
                  <a:prstClr val="black"/>
                </a:solidFill>
              </a:rPr>
              <a:pPr/>
              <a:t>60</a:t>
            </a:fld>
            <a:endParaRPr lang="hr-HR">
              <a:solidFill>
                <a:prstClr val="black"/>
              </a:solidFill>
            </a:endParaRPr>
          </a:p>
        </p:txBody>
      </p:sp>
    </p:spTree>
    <p:extLst>
      <p:ext uri="{BB962C8B-B14F-4D97-AF65-F5344CB8AC3E}">
        <p14:creationId xmlns:p14="http://schemas.microsoft.com/office/powerpoint/2010/main" val="4292961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DE3046AB-F757-4F86-ABB7-0E0FBBF1E81E}" type="slidenum">
              <a:rPr lang="hr-HR" smtClean="0">
                <a:solidFill>
                  <a:prstClr val="black"/>
                </a:solidFill>
              </a:rPr>
              <a:pPr/>
              <a:t>61</a:t>
            </a:fld>
            <a:endParaRPr lang="hr-HR">
              <a:solidFill>
                <a:prstClr val="black"/>
              </a:solidFill>
            </a:endParaRPr>
          </a:p>
        </p:txBody>
      </p:sp>
    </p:spTree>
    <p:extLst>
      <p:ext uri="{BB962C8B-B14F-4D97-AF65-F5344CB8AC3E}">
        <p14:creationId xmlns:p14="http://schemas.microsoft.com/office/powerpoint/2010/main" val="21931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fld id="{EE10F4ED-6021-425E-8C9B-E7BEF1DA0BF6}" type="slidenum">
              <a:rPr lang="en-GB" smtClean="0"/>
              <a:pPr/>
              <a:t>7</a:t>
            </a:fld>
            <a:endParaRPr lang="en-GB"/>
          </a:p>
        </p:txBody>
      </p:sp>
    </p:spTree>
    <p:extLst>
      <p:ext uri="{BB962C8B-B14F-4D97-AF65-F5344CB8AC3E}">
        <p14:creationId xmlns:p14="http://schemas.microsoft.com/office/powerpoint/2010/main" val="2270985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13</a:t>
            </a:fld>
            <a:endParaRPr lang="en-GB"/>
          </a:p>
        </p:txBody>
      </p:sp>
    </p:spTree>
    <p:extLst>
      <p:ext uri="{BB962C8B-B14F-4D97-AF65-F5344CB8AC3E}">
        <p14:creationId xmlns:p14="http://schemas.microsoft.com/office/powerpoint/2010/main" val="1745293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fld id="{EE10F4ED-6021-425E-8C9B-E7BEF1DA0BF6}" type="slidenum">
              <a:rPr lang="en-GB" smtClean="0"/>
              <a:pPr/>
              <a:t>14</a:t>
            </a:fld>
            <a:endParaRPr lang="en-GB"/>
          </a:p>
        </p:txBody>
      </p:sp>
    </p:spTree>
    <p:extLst>
      <p:ext uri="{BB962C8B-B14F-4D97-AF65-F5344CB8AC3E}">
        <p14:creationId xmlns:p14="http://schemas.microsoft.com/office/powerpoint/2010/main" val="1696943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15</a:t>
            </a:fld>
            <a:endParaRPr lang="en-GB"/>
          </a:p>
        </p:txBody>
      </p:sp>
    </p:spTree>
    <p:extLst>
      <p:ext uri="{BB962C8B-B14F-4D97-AF65-F5344CB8AC3E}">
        <p14:creationId xmlns:p14="http://schemas.microsoft.com/office/powerpoint/2010/main" val="357064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16</a:t>
            </a:fld>
            <a:endParaRPr lang="en-GB"/>
          </a:p>
        </p:txBody>
      </p:sp>
    </p:spTree>
    <p:extLst>
      <p:ext uri="{BB962C8B-B14F-4D97-AF65-F5344CB8AC3E}">
        <p14:creationId xmlns:p14="http://schemas.microsoft.com/office/powerpoint/2010/main" val="3613891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0F4ED-6021-425E-8C9B-E7BEF1DA0BF6}" type="slidenum">
              <a:rPr lang="en-GB" smtClean="0"/>
              <a:pPr/>
              <a:t>17</a:t>
            </a:fld>
            <a:endParaRPr lang="en-GB"/>
          </a:p>
        </p:txBody>
      </p:sp>
    </p:spTree>
    <p:extLst>
      <p:ext uri="{BB962C8B-B14F-4D97-AF65-F5344CB8AC3E}">
        <p14:creationId xmlns:p14="http://schemas.microsoft.com/office/powerpoint/2010/main" val="399898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738019"/>
      </p:ext>
    </p:extLst>
  </p:cSld>
  <p:clrMapOvr>
    <a:masterClrMapping/>
  </p:clrMapOvr>
  <p:extLst>
    <p:ext uri="{DCECCB84-F9BA-43D5-87BE-67443E8EF086}">
      <p15:sldGuideLst xmlns:p15="http://schemas.microsoft.com/office/powerpoint/2012/main">
        <p15:guide id="1" orient="horz" pos="2341">
          <p15:clr>
            <a:srgbClr val="FBAE40"/>
          </p15:clr>
        </p15:guide>
        <p15:guide id="2" orient="horz" pos="3475">
          <p15:clr>
            <a:srgbClr val="FBAE40"/>
          </p15:clr>
        </p15:guide>
        <p15:guide id="3" pos="2328">
          <p15:clr>
            <a:srgbClr val="FBAE40"/>
          </p15:clr>
        </p15:guide>
        <p15:guide id="4" orient="horz" pos="1049">
          <p15:clr>
            <a:srgbClr val="FBAE40"/>
          </p15:clr>
        </p15:guide>
        <p15:guide id="5" pos="674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ig Singl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09926" y="443832"/>
            <a:ext cx="8485364" cy="3690017"/>
          </a:xfrm>
          <a:prstGeom prst="rect">
            <a:avLst/>
          </a:prstGeom>
        </p:spPr>
        <p:txBody>
          <a:bodyPr lIns="0" anchor="t" anchorCtr="0"/>
          <a:lstStyle>
            <a:lvl1pPr>
              <a:defRPr sz="6000" b="1">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607548211"/>
      </p:ext>
    </p:extLst>
  </p:cSld>
  <p:clrMapOvr>
    <a:masterClrMapping/>
  </p:clrMapOvr>
  <p:extLst>
    <p:ext uri="{DCECCB84-F9BA-43D5-87BE-67443E8EF086}">
      <p15:sldGuideLst xmlns:p15="http://schemas.microsoft.com/office/powerpoint/2012/main">
        <p15:guide id="1" pos="1784">
          <p15:clr>
            <a:srgbClr val="FBAE40"/>
          </p15:clr>
        </p15:guide>
        <p15:guide id="2" pos="6743">
          <p15:clr>
            <a:srgbClr val="FBAE40"/>
          </p15:clr>
        </p15:guide>
        <p15:guide id="3" orient="horz" pos="347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2177" y="685800"/>
            <a:ext cx="10969273" cy="2777066"/>
          </a:xfrm>
          <a:prstGeom prst="rect">
            <a:avLst/>
          </a:prstGeom>
        </p:spPr>
        <p:txBody>
          <a:bodyPr lIns="0" anchor="b">
            <a:noAutofit/>
          </a:bodyPr>
          <a:lstStyle>
            <a:lvl1pPr marL="0" indent="0" algn="l">
              <a:defRPr sz="6000" b="1">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41352" y="3728898"/>
            <a:ext cx="10941047" cy="1638968"/>
          </a:xfrm>
          <a:prstGeom prst="rect">
            <a:avLst/>
          </a:prstGeom>
        </p:spPr>
        <p:txBody>
          <a:bodyPr lIns="108000">
            <a:normAutofit/>
          </a:bodyPr>
          <a:lstStyle>
            <a:lvl1pPr marL="0" indent="0" algn="l">
              <a:buNone/>
              <a:defRPr sz="3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92159022"/>
      </p:ext>
    </p:extLst>
  </p:cSld>
  <p:clrMapOvr>
    <a:masterClrMapping/>
  </p:clrMapOvr>
  <p:extLst>
    <p:ext uri="{DCECCB84-F9BA-43D5-87BE-67443E8EF086}">
      <p15:sldGuideLst xmlns:p15="http://schemas.microsoft.com/office/powerpoint/2012/main">
        <p15:guide id="1" orient="horz" pos="2341">
          <p15:clr>
            <a:srgbClr val="FBAE40"/>
          </p15:clr>
        </p15:guide>
        <p15:guide id="2" orient="horz" pos="3475">
          <p15:clr>
            <a:srgbClr val="FBAE40"/>
          </p15:clr>
        </p15:guide>
        <p15:guide id="3" pos="2328">
          <p15:clr>
            <a:srgbClr val="FBAE40"/>
          </p15:clr>
        </p15:guide>
        <p15:guide id="4" orient="horz" pos="1049">
          <p15:clr>
            <a:srgbClr val="FBAE40"/>
          </p15:clr>
        </p15:guide>
        <p15:guide id="5" pos="674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lumns- Title, object, txt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23875" y="685800"/>
            <a:ext cx="11163300" cy="613191"/>
          </a:xfrm>
          <a:prstGeom prst="rect">
            <a:avLst/>
          </a:prstGeom>
        </p:spPr>
        <p:txBody>
          <a:bodyPr lIns="0" anchor="b">
            <a:noAutofit/>
          </a:bodyPr>
          <a:lstStyle>
            <a:lvl1pPr marL="0" indent="0" algn="l">
              <a:defRPr sz="3600" b="1">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154934070"/>
      </p:ext>
    </p:extLst>
  </p:cSld>
  <p:clrMapOvr>
    <a:masterClrMapping/>
  </p:clrMapOvr>
  <p:extLst>
    <p:ext uri="{DCECCB84-F9BA-43D5-87BE-67443E8EF086}">
      <p15:sldGuideLst xmlns:p15="http://schemas.microsoft.com/office/powerpoint/2012/main">
        <p15:guide id="1" orient="horz" pos="822">
          <p15:clr>
            <a:srgbClr val="FBAE40"/>
          </p15:clr>
        </p15:guide>
        <p15:guide id="2" pos="6743">
          <p15:clr>
            <a:srgbClr val="FBAE40"/>
          </p15:clr>
        </p15:guide>
        <p15:guide id="3" orient="horz" pos="2341">
          <p15:clr>
            <a:srgbClr val="FBAE40"/>
          </p15:clr>
        </p15:guide>
        <p15:guide id="4" orient="horz" pos="383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lumns- Title, object, txt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23875" y="685800"/>
            <a:ext cx="11163300" cy="613191"/>
          </a:xfrm>
          <a:prstGeom prst="rect">
            <a:avLst/>
          </a:prstGeom>
        </p:spPr>
        <p:txBody>
          <a:bodyPr lIns="0" anchor="b">
            <a:noAutofit/>
          </a:bodyPr>
          <a:lstStyle>
            <a:lvl1pPr marL="0" indent="0" algn="l">
              <a:defRPr sz="3600" b="1">
                <a:solidFill>
                  <a:schemeClr val="tx1"/>
                </a:solidFill>
                <a:latin typeface="+mj-lt"/>
              </a:defRPr>
            </a:lvl1pPr>
          </a:lstStyle>
          <a:p>
            <a:r>
              <a:rPr lang="en-US"/>
              <a:t>Click to edit Master title style</a:t>
            </a:r>
            <a:endParaRPr lang="en-US" dirty="0"/>
          </a:p>
        </p:txBody>
      </p:sp>
      <p:sp>
        <p:nvSpPr>
          <p:cNvPr id="9" name="Subtitle 2"/>
          <p:cNvSpPr>
            <a:spLocks noGrp="1"/>
          </p:cNvSpPr>
          <p:nvPr>
            <p:ph type="subTitle" idx="1" hasCustomPrompt="1"/>
          </p:nvPr>
        </p:nvSpPr>
        <p:spPr>
          <a:xfrm>
            <a:off x="533400" y="1581150"/>
            <a:ext cx="11153775" cy="4413250"/>
          </a:xfrm>
          <a:prstGeom prst="rect">
            <a:avLst/>
          </a:prstGeom>
        </p:spPr>
        <p:txBody>
          <a:bodyPr lIns="108000">
            <a:normAutofit/>
          </a:bodyPr>
          <a:lstStyle>
            <a:lvl1pPr marL="0" indent="0" algn="l">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hr-HR" dirty="0"/>
              <a:t>body text</a:t>
            </a:r>
            <a:r>
              <a:rPr lang="en-US" dirty="0"/>
              <a:t> style</a:t>
            </a:r>
          </a:p>
        </p:txBody>
      </p:sp>
    </p:spTree>
    <p:extLst>
      <p:ext uri="{BB962C8B-B14F-4D97-AF65-F5344CB8AC3E}">
        <p14:creationId xmlns:p14="http://schemas.microsoft.com/office/powerpoint/2010/main" val="1664702008"/>
      </p:ext>
    </p:extLst>
  </p:cSld>
  <p:clrMapOvr>
    <a:masterClrMapping/>
  </p:clrMapOvr>
  <p:extLst>
    <p:ext uri="{DCECCB84-F9BA-43D5-87BE-67443E8EF086}">
      <p15:sldGuideLst xmlns:p15="http://schemas.microsoft.com/office/powerpoint/2012/main">
        <p15:guide id="1" orient="horz" pos="822">
          <p15:clr>
            <a:srgbClr val="FBAE40"/>
          </p15:clr>
        </p15:guide>
        <p15:guide id="2" pos="6743">
          <p15:clr>
            <a:srgbClr val="FBAE40"/>
          </p15:clr>
        </p15:guide>
        <p15:guide id="3" orient="horz" pos="2341">
          <p15:clr>
            <a:srgbClr val="FBAE40"/>
          </p15:clr>
        </p15:guide>
        <p15:guide id="4" orient="horz" pos="38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lumns- Title, object, txt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23875" y="685800"/>
            <a:ext cx="11163300" cy="613191"/>
          </a:xfrm>
          <a:prstGeom prst="rect">
            <a:avLst/>
          </a:prstGeom>
        </p:spPr>
        <p:txBody>
          <a:bodyPr lIns="0" anchor="b">
            <a:noAutofit/>
          </a:bodyPr>
          <a:lstStyle>
            <a:lvl1pPr marL="0" indent="0" algn="l">
              <a:defRPr sz="3600" b="1">
                <a:solidFill>
                  <a:schemeClr val="tx1"/>
                </a:solidFill>
                <a:latin typeface="+mj-lt"/>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3875" y="1700212"/>
            <a:ext cx="11163300" cy="4105051"/>
          </a:xfrm>
          <a:prstGeom prst="rect">
            <a:avLst/>
          </a:prstGeom>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r-HR" dirty="0"/>
          </a:p>
        </p:txBody>
      </p:sp>
    </p:spTree>
    <p:extLst>
      <p:ext uri="{BB962C8B-B14F-4D97-AF65-F5344CB8AC3E}">
        <p14:creationId xmlns:p14="http://schemas.microsoft.com/office/powerpoint/2010/main" val="1820429174"/>
      </p:ext>
    </p:extLst>
  </p:cSld>
  <p:clrMapOvr>
    <a:masterClrMapping/>
  </p:clrMapOvr>
  <p:extLst>
    <p:ext uri="{DCECCB84-F9BA-43D5-87BE-67443E8EF086}">
      <p15:sldGuideLst xmlns:p15="http://schemas.microsoft.com/office/powerpoint/2012/main">
        <p15:guide id="1" orient="horz" pos="822">
          <p15:clr>
            <a:srgbClr val="FBAE40"/>
          </p15:clr>
        </p15:guide>
        <p15:guide id="2" pos="6743">
          <p15:clr>
            <a:srgbClr val="FBAE40"/>
          </p15:clr>
        </p15:guide>
        <p15:guide id="3" orient="horz" pos="2341">
          <p15:clr>
            <a:srgbClr val="FBAE40"/>
          </p15:clr>
        </p15:guide>
        <p15:guide id="4" orient="horz" pos="38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ider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685926"/>
            <a:ext cx="11048293" cy="3152774"/>
          </a:xfrm>
          <a:prstGeom prst="rect">
            <a:avLst/>
          </a:prstGeom>
        </p:spPr>
        <p:txBody>
          <a:bodyPr lIns="0" anchor="t" anchorCtr="0"/>
          <a:lstStyle>
            <a:lvl1pPr>
              <a:defRPr sz="5200"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74179967"/>
      </p:ext>
    </p:extLst>
  </p:cSld>
  <p:clrMapOvr>
    <a:masterClrMapping/>
  </p:clrMapOvr>
  <p:extLst>
    <p:ext uri="{DCECCB84-F9BA-43D5-87BE-67443E8EF086}">
      <p15:sldGuideLst xmlns:p15="http://schemas.microsoft.com/office/powerpoint/2012/main">
        <p15:guide id="1" pos="1784">
          <p15:clr>
            <a:srgbClr val="FBAE40"/>
          </p15:clr>
        </p15:guide>
        <p15:guide id="2" pos="6743">
          <p15:clr>
            <a:srgbClr val="FBAE40"/>
          </p15:clr>
        </p15:guide>
        <p15:guide id="3" orient="horz" pos="347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italic + subtitl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3875" y="1651001"/>
            <a:ext cx="11103681" cy="1363133"/>
          </a:xfrm>
          <a:prstGeom prst="rect">
            <a:avLst/>
          </a:prstGeom>
        </p:spPr>
        <p:txBody>
          <a:bodyPr lIns="0" anchor="t" anchorCtr="0"/>
          <a:lstStyle>
            <a:lvl1pPr>
              <a:defRPr sz="5200" b="1" i="1">
                <a:solidFill>
                  <a:schemeClr val="tx1"/>
                </a:solidFill>
                <a:latin typeface="Arial" panose="020B0604020202020204" pitchFamily="34" charset="0"/>
                <a:cs typeface="Arial" panose="020B0604020202020204" pitchFamily="34" charset="0"/>
              </a:defRPr>
            </a:lvl1pPr>
          </a:lstStyle>
          <a:p>
            <a:r>
              <a:rPr lang="hr-HR" dirty="0"/>
              <a:t>„</a:t>
            </a:r>
            <a:r>
              <a:rPr lang="en-US" dirty="0"/>
              <a:t>Click to edit Master title style</a:t>
            </a:r>
            <a:r>
              <a:rPr lang="hr-HR" dirty="0"/>
              <a:t>”</a:t>
            </a:r>
            <a:endParaRPr lang="en-US" dirty="0"/>
          </a:p>
        </p:txBody>
      </p:sp>
      <p:sp>
        <p:nvSpPr>
          <p:cNvPr id="4" name="Subtitle 2"/>
          <p:cNvSpPr>
            <a:spLocks noGrp="1"/>
          </p:cNvSpPr>
          <p:nvPr>
            <p:ph type="subTitle" idx="1" hasCustomPrompt="1"/>
          </p:nvPr>
        </p:nvSpPr>
        <p:spPr>
          <a:xfrm>
            <a:off x="533400" y="3276599"/>
            <a:ext cx="11105443" cy="1371601"/>
          </a:xfrm>
          <a:prstGeom prst="rect">
            <a:avLst/>
          </a:prstGeom>
        </p:spPr>
        <p:txBody>
          <a:bodyPr lIns="0" anchor="b" anchorCtr="0">
            <a:normAutofit/>
          </a:bodyPr>
          <a:lstStyle>
            <a:lvl1pPr marL="0" indent="0" algn="l">
              <a:buNone/>
              <a:defRPr sz="3600" cap="small" baseline="0">
                <a:solidFill>
                  <a:srgbClr val="DF7423"/>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c</a:t>
            </a:r>
            <a:r>
              <a:rPr lang="en-US" dirty="0"/>
              <a:t>lick to edit </a:t>
            </a:r>
            <a:r>
              <a:rPr lang="hr-HR" dirty="0"/>
              <a:t>m</a:t>
            </a:r>
            <a:r>
              <a:rPr lang="en-US" dirty="0"/>
              <a:t>aster subtitle style</a:t>
            </a:r>
          </a:p>
        </p:txBody>
      </p:sp>
    </p:spTree>
    <p:extLst>
      <p:ext uri="{BB962C8B-B14F-4D97-AF65-F5344CB8AC3E}">
        <p14:creationId xmlns:p14="http://schemas.microsoft.com/office/powerpoint/2010/main" val="367727560"/>
      </p:ext>
    </p:extLst>
  </p:cSld>
  <p:clrMapOvr>
    <a:masterClrMapping/>
  </p:clrMapOvr>
  <p:extLst>
    <p:ext uri="{DCECCB84-F9BA-43D5-87BE-67443E8EF086}">
      <p15:sldGuideLst xmlns:p15="http://schemas.microsoft.com/office/powerpoint/2012/main">
        <p15:guide id="1" pos="1784">
          <p15:clr>
            <a:srgbClr val="FBAE40"/>
          </p15:clr>
        </p15:guide>
        <p15:guide id="2" pos="6743">
          <p15:clr>
            <a:srgbClr val="FBAE40"/>
          </p15:clr>
        </p15:guide>
        <p15:guide id="3" orient="horz" pos="3475">
          <p15:clr>
            <a:srgbClr val="FBAE4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40254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3" r:id="rId4"/>
    <p:sldLayoutId id="2147483738" r:id="rId5"/>
    <p:sldLayoutId id="2147483737" r:id="rId6"/>
    <p:sldLayoutId id="2147483734" r:id="rId7"/>
    <p:sldLayoutId id="2147483736" r:id="rId8"/>
  </p:sldLayoutIdLst>
  <p:txStyles>
    <p:titleStyle>
      <a:lvl1pPr algn="l" defTabSz="914400" rtl="0" eaLnBrk="1" latinLnBrk="0" hangingPunct="1">
        <a:lnSpc>
          <a:spcPct val="90000"/>
        </a:lnSpc>
        <a:spcBef>
          <a:spcPct val="0"/>
        </a:spcBef>
        <a:buNone/>
        <a:defRPr sz="4400" b="1" kern="1200">
          <a:solidFill>
            <a:schemeClr val="tx1"/>
          </a:solidFill>
          <a:latin typeface="Calibri" panose="020F050202020403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9">
          <p15:clr>
            <a:srgbClr val="F26B43"/>
          </p15:clr>
        </p15:guide>
        <p15:guide id="2" pos="93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4.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image" Target="../media/image49.gif"/></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hyperlink" Target="https://info.deeplearning.ai/e2t/tc/VWktbf2w6cgcW1XSRPw6zcq5vW7RdXLG4kp433N6Q02s_3p_b1V1-WJV7CgB8wVxDHK-7dgtXPN96n9zf2kZjwW3Pdd1g4KR5jXW70gXNK2jPFBCN910dCSrC3jvM_7xlWw7vSVW4bjQGD4wlpJnW6FgDQd8LNLsrW4Q-CPx2Hd2vzW6RB64Y7mntDgW4QyTSQ4FwchcW1yZN875wd28HW8VLbWL3Fqd2vW6vhZQ-8KgMtMW7ljbnV95YDKsW6b2nYd5lnDxDW3v25GZ89S0C3W6hMTsf1w9yrLW92LzMH504sXwW2HTK2t56nPcBW7T9QlZ8KZb83W6Sln3X1_FvTXN45kbyXgtN3YW4B_rWD7Df_yRW77mWr92fgn0jW6SZ9PF7h_mB4W6cvwdP69RvJYVrnKrV4ntgD-W84SR0N15LhvkW8fplmN3fNXMS38n81"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openai.com/dall-e-2/"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64.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www.customvision.ai/" TargetMode="External"/><Relationship Id="rId7"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hyperlink" Target="https://www.ibm.com/watson/services/visual-recognition/" TargetMode="External"/><Relationship Id="rId10" Type="http://schemas.openxmlformats.org/officeDocument/2006/relationships/image" Target="../media/image70.png"/><Relationship Id="rId4" Type="http://schemas.openxmlformats.org/officeDocument/2006/relationships/hyperlink" Target="https://cloud.google.com/automl/" TargetMode="External"/><Relationship Id="rId9"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72.jpeg"/></Relationships>
</file>

<file path=ppt/slides/_rels/slide58.xml.rels><?xml version="1.0" encoding="UTF-8" standalone="yes"?>
<Relationships xmlns="http://schemas.openxmlformats.org/package/2006/relationships"><Relationship Id="rId8" Type="http://schemas.openxmlformats.org/officeDocument/2006/relationships/hyperlink" Target="https://redis.io/" TargetMode="External"/><Relationship Id="rId13" Type="http://schemas.openxmlformats.org/officeDocument/2006/relationships/hyperlink" Target="https://github.com/jerryjliu/llama_index" TargetMode="External"/><Relationship Id="rId18" Type="http://schemas.openxmlformats.org/officeDocument/2006/relationships/hyperlink" Target="https://www.trychroma.com/" TargetMode="External"/><Relationship Id="rId3" Type="http://schemas.openxmlformats.org/officeDocument/2006/relationships/hyperlink" Target="https://www.databricks.com/product/machine-learning/large-language-models" TargetMode="External"/><Relationship Id="rId21" Type="http://schemas.openxmlformats.org/officeDocument/2006/relationships/hyperlink" Target="https://zapier.com/blog/announcing-zapier-chatgpt-plugin/" TargetMode="External"/><Relationship Id="rId7" Type="http://schemas.openxmlformats.org/officeDocument/2006/relationships/hyperlink" Target="https://serpapi.com/" TargetMode="External"/><Relationship Id="rId12" Type="http://schemas.openxmlformats.org/officeDocument/2006/relationships/hyperlink" Target="https://nat.dev/" TargetMode="External"/><Relationship Id="rId17" Type="http://schemas.openxmlformats.org/officeDocument/2006/relationships/hyperlink" Target="https://huggingface.co/" TargetMode="External"/><Relationship Id="rId2" Type="http://schemas.openxmlformats.org/officeDocument/2006/relationships/notesSlide" Target="../notesSlides/notesSlide36.xml"/><Relationship Id="rId16" Type="http://schemas.openxmlformats.org/officeDocument/2006/relationships/hyperlink" Target="https://www.unstructured.io/" TargetMode="External"/><Relationship Id="rId20" Type="http://schemas.openxmlformats.org/officeDocument/2006/relationships/hyperlink" Target="https://chat.openai.com/" TargetMode="External"/><Relationship Id="rId1" Type="http://schemas.openxmlformats.org/officeDocument/2006/relationships/slideLayout" Target="../slideLayouts/slideLayout5.xml"/><Relationship Id="rId6" Type="http://schemas.openxmlformats.org/officeDocument/2006/relationships/hyperlink" Target="https://github.com/hwchase17/langchain" TargetMode="External"/><Relationship Id="rId11" Type="http://schemas.openxmlformats.org/officeDocument/2006/relationships/hyperlink" Target="https://weaviate.io/" TargetMode="External"/><Relationship Id="rId5" Type="http://schemas.openxmlformats.org/officeDocument/2006/relationships/hyperlink" Target="https://www.pinecone.io/" TargetMode="External"/><Relationship Id="rId15" Type="http://schemas.openxmlformats.org/officeDocument/2006/relationships/hyperlink" Target="https://www.sqlite.org/" TargetMode="External"/><Relationship Id="rId23" Type="http://schemas.openxmlformats.org/officeDocument/2006/relationships/hyperlink" Target="https://github.com/pgvector/pgvector" TargetMode="External"/><Relationship Id="rId10" Type="http://schemas.openxmlformats.org/officeDocument/2006/relationships/hyperlink" Target="https://cohere.com/" TargetMode="External"/><Relationship Id="rId19" Type="http://schemas.openxmlformats.org/officeDocument/2006/relationships/hyperlink" Target="https://humanloop.com/" TargetMode="External"/><Relationship Id="rId4" Type="http://schemas.openxmlformats.org/officeDocument/2006/relationships/hyperlink" Target="https://openai.com/" TargetMode="External"/><Relationship Id="rId9" Type="http://schemas.openxmlformats.org/officeDocument/2006/relationships/hyperlink" Target="https://airflow.apache.org/" TargetMode="External"/><Relationship Id="rId14" Type="http://schemas.openxmlformats.org/officeDocument/2006/relationships/hyperlink" Target="https://www.wolfram.com/wolfram-plugin-chatgpt/" TargetMode="External"/><Relationship Id="rId22" Type="http://schemas.openxmlformats.org/officeDocument/2006/relationships/hyperlink" Target="https://github.com/zilliztech/GPTCache"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707D-C397-4765-AC27-284904D86BA0}"/>
              </a:ext>
            </a:extLst>
          </p:cNvPr>
          <p:cNvSpPr>
            <a:spLocks noGrp="1"/>
          </p:cNvSpPr>
          <p:nvPr>
            <p:ph type="ctrTitle"/>
          </p:nvPr>
        </p:nvSpPr>
        <p:spPr/>
        <p:txBody>
          <a:bodyPr/>
          <a:lstStyle/>
          <a:p>
            <a:r>
              <a:rPr lang="en-US" dirty="0"/>
              <a:t>Cross-modal and Multimodal </a:t>
            </a:r>
            <a:r>
              <a:rPr lang="hr-HR" dirty="0"/>
              <a:t>Data </a:t>
            </a:r>
            <a:r>
              <a:rPr lang="hr-HR" dirty="0" err="1"/>
              <a:t>Intelligence</a:t>
            </a:r>
            <a:endParaRPr lang="hr-HR" dirty="0"/>
          </a:p>
        </p:txBody>
      </p:sp>
      <p:sp>
        <p:nvSpPr>
          <p:cNvPr id="3" name="Subtitle 2">
            <a:extLst>
              <a:ext uri="{FF2B5EF4-FFF2-40B4-BE49-F238E27FC236}">
                <a16:creationId xmlns:a16="http://schemas.microsoft.com/office/drawing/2014/main" id="{F54D79F8-0FD4-460F-ACE0-50186ACE03BC}"/>
              </a:ext>
            </a:extLst>
          </p:cNvPr>
          <p:cNvSpPr>
            <a:spLocks noGrp="1"/>
          </p:cNvSpPr>
          <p:nvPr>
            <p:ph type="subTitle" idx="1"/>
          </p:nvPr>
        </p:nvSpPr>
        <p:spPr>
          <a:xfrm>
            <a:off x="641352" y="3728898"/>
            <a:ext cx="11287296" cy="1638968"/>
          </a:xfrm>
        </p:spPr>
        <p:txBody>
          <a:bodyPr>
            <a:normAutofit/>
          </a:bodyPr>
          <a:lstStyle/>
          <a:p>
            <a:r>
              <a:rPr lang="en-US" dirty="0"/>
              <a:t>E</a:t>
            </a:r>
            <a:r>
              <a:rPr lang="hr-HR" dirty="0" err="1"/>
              <a:t>xtracting</a:t>
            </a:r>
            <a:r>
              <a:rPr lang="hr-HR" dirty="0"/>
              <a:t> </a:t>
            </a:r>
            <a:r>
              <a:rPr lang="hr-HR" dirty="0" err="1"/>
              <a:t>Knowledge</a:t>
            </a:r>
            <a:r>
              <a:rPr lang="hr-HR" dirty="0"/>
              <a:t> </a:t>
            </a:r>
            <a:r>
              <a:rPr lang="hr-HR" dirty="0" err="1"/>
              <a:t>from</a:t>
            </a:r>
            <a:r>
              <a:rPr lang="hr-HR" dirty="0"/>
              <a:t> </a:t>
            </a:r>
            <a:r>
              <a:rPr lang="en-US" dirty="0"/>
              <a:t>Large </a:t>
            </a:r>
            <a:r>
              <a:rPr lang="hr-HR" dirty="0" err="1"/>
              <a:t>Datasets</a:t>
            </a:r>
            <a:r>
              <a:rPr lang="en-US" dirty="0"/>
              <a:t>: Multimodal Approach</a:t>
            </a:r>
            <a:endParaRPr lang="hr-HR" dirty="0"/>
          </a:p>
          <a:p>
            <a:r>
              <a:rPr lang="hr-HR" sz="1900" dirty="0"/>
              <a:t>Goran Gvozden, PhD</a:t>
            </a:r>
          </a:p>
        </p:txBody>
      </p:sp>
    </p:spTree>
    <p:extLst>
      <p:ext uri="{BB962C8B-B14F-4D97-AF65-F5344CB8AC3E}">
        <p14:creationId xmlns:p14="http://schemas.microsoft.com/office/powerpoint/2010/main" val="1293889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C35E-4337-4FFA-AD77-6885F99B4F12}"/>
              </a:ext>
            </a:extLst>
          </p:cNvPr>
          <p:cNvSpPr>
            <a:spLocks noGrp="1"/>
          </p:cNvSpPr>
          <p:nvPr>
            <p:ph type="ctrTitle"/>
          </p:nvPr>
        </p:nvSpPr>
        <p:spPr/>
        <p:txBody>
          <a:bodyPr/>
          <a:lstStyle/>
          <a:p>
            <a:r>
              <a:rPr lang="en-US" dirty="0"/>
              <a:t>Big Data Analytics Drivers</a:t>
            </a:r>
          </a:p>
        </p:txBody>
      </p:sp>
      <p:sp>
        <p:nvSpPr>
          <p:cNvPr id="3" name="Subtitle 2">
            <a:extLst>
              <a:ext uri="{FF2B5EF4-FFF2-40B4-BE49-F238E27FC236}">
                <a16:creationId xmlns:a16="http://schemas.microsoft.com/office/drawing/2014/main" id="{D0C83D65-6ADB-490F-BBC3-985A23712DC7}"/>
              </a:ext>
            </a:extLst>
          </p:cNvPr>
          <p:cNvSpPr>
            <a:spLocks noGrp="1"/>
          </p:cNvSpPr>
          <p:nvPr>
            <p:ph type="subTitle" idx="1"/>
          </p:nvPr>
        </p:nvSpPr>
        <p:spPr>
          <a:xfrm>
            <a:off x="427050" y="1669607"/>
            <a:ext cx="4412984" cy="4135657"/>
          </a:xfrm>
        </p:spPr>
        <p:txBody>
          <a:bodyPr>
            <a:noAutofit/>
          </a:bodyPr>
          <a:lstStyle/>
          <a:p>
            <a:r>
              <a:rPr lang="en-US" sz="2400" dirty="0"/>
              <a:t>Extract meaningful information to make decisions or take actions based on extracted information</a:t>
            </a:r>
            <a:endParaRPr lang="hr-HR" sz="2400" dirty="0"/>
          </a:p>
          <a:p>
            <a:endParaRPr lang="en-US" sz="2400" dirty="0"/>
          </a:p>
          <a:p>
            <a:r>
              <a:rPr lang="en-US" sz="2400" dirty="0"/>
              <a:t>Ability to acquire and apply knowledge and skills</a:t>
            </a:r>
            <a:endParaRPr lang="hr-HR" sz="2400" dirty="0"/>
          </a:p>
          <a:p>
            <a:endParaRPr lang="en-US" sz="2400" dirty="0"/>
          </a:p>
          <a:p>
            <a:r>
              <a:rPr lang="en-US" sz="2400" dirty="0"/>
              <a:t>Collection of information that can translate potential into social and economic value </a:t>
            </a:r>
          </a:p>
          <a:p>
            <a:endParaRPr lang="en-US" sz="2400" dirty="0"/>
          </a:p>
          <a:p>
            <a:endParaRPr lang="en-US" sz="2400" dirty="0"/>
          </a:p>
        </p:txBody>
      </p:sp>
      <p:pic>
        <p:nvPicPr>
          <p:cNvPr id="4" name="Picture 3">
            <a:extLst>
              <a:ext uri="{FF2B5EF4-FFF2-40B4-BE49-F238E27FC236}">
                <a16:creationId xmlns:a16="http://schemas.microsoft.com/office/drawing/2014/main" id="{A0D8B93D-005A-4D45-9001-C32269556D3D}"/>
              </a:ext>
            </a:extLst>
          </p:cNvPr>
          <p:cNvPicPr>
            <a:picLocks noChangeAspect="1"/>
          </p:cNvPicPr>
          <p:nvPr/>
        </p:nvPicPr>
        <p:blipFill>
          <a:blip r:embed="rId2"/>
          <a:stretch>
            <a:fillRect/>
          </a:stretch>
        </p:blipFill>
        <p:spPr>
          <a:xfrm>
            <a:off x="4799856" y="3708401"/>
            <a:ext cx="2326293" cy="1944116"/>
          </a:xfrm>
          <a:prstGeom prst="rect">
            <a:avLst/>
          </a:prstGeom>
        </p:spPr>
      </p:pic>
      <p:pic>
        <p:nvPicPr>
          <p:cNvPr id="5" name="Picture 11">
            <a:extLst>
              <a:ext uri="{FF2B5EF4-FFF2-40B4-BE49-F238E27FC236}">
                <a16:creationId xmlns:a16="http://schemas.microsoft.com/office/drawing/2014/main" id="{A27B6F92-8A0D-49D7-9AF4-9D6602207771}"/>
              </a:ext>
            </a:extLst>
          </p:cNvPr>
          <p:cNvPicPr>
            <a:picLocks noChangeArrowheads="1"/>
          </p:cNvPicPr>
          <p:nvPr/>
        </p:nvPicPr>
        <p:blipFill>
          <a:blip r:embed="rId3">
            <a:extLst>
              <a:ext uri="{28A0092B-C50C-407E-A947-70E740481C1C}">
                <a14:useLocalDpi xmlns:a14="http://schemas.microsoft.com/office/drawing/2010/main" val="0"/>
              </a:ext>
            </a:extLst>
          </a:blip>
          <a:srcRect l="20079" t="7430"/>
          <a:stretch>
            <a:fillRect/>
          </a:stretch>
        </p:blipFill>
        <p:spPr bwMode="auto">
          <a:xfrm>
            <a:off x="7252329" y="1688001"/>
            <a:ext cx="2268000" cy="1728000"/>
          </a:xfrm>
          <a:prstGeom prst="rect">
            <a:avLst/>
          </a:prstGeom>
          <a:noFill/>
          <a:ln>
            <a:noFill/>
          </a:ln>
          <a:effectLst/>
          <a:extLst>
            <a:ext uri="{909E8E84-426E-40DD-AFC4-6F175D3DCCD1}">
              <a14:hiddenFill xmlns:a14="http://schemas.microsoft.com/office/drawing/2010/main">
                <a:blipFill dpi="0" rotWithShape="0">
                  <a:blip/>
                  <a:srcRect l="20079" t="7430"/>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a:extLst>
              <a:ext uri="{FF2B5EF4-FFF2-40B4-BE49-F238E27FC236}">
                <a16:creationId xmlns:a16="http://schemas.microsoft.com/office/drawing/2014/main" id="{22CE5DC4-9B58-4744-9466-8FD822555EE1}"/>
              </a:ext>
            </a:extLst>
          </p:cNvPr>
          <p:cNvPicPr>
            <a:picLocks/>
          </p:cNvPicPr>
          <p:nvPr/>
        </p:nvPicPr>
        <p:blipFill>
          <a:blip r:embed="rId4"/>
          <a:stretch>
            <a:fillRect/>
          </a:stretch>
        </p:blipFill>
        <p:spPr>
          <a:xfrm>
            <a:off x="9612565" y="1687751"/>
            <a:ext cx="2268000" cy="1728000"/>
          </a:xfrm>
          <a:prstGeom prst="rect">
            <a:avLst/>
          </a:prstGeom>
          <a:noFill/>
          <a:ln w="9360">
            <a:noFill/>
            <a:miter lim="800000"/>
            <a:headEnd/>
            <a:tailEnd/>
          </a:ln>
          <a:effectLst/>
        </p:spPr>
      </p:pic>
      <p:sp>
        <p:nvSpPr>
          <p:cNvPr id="7" name="Text Box 5">
            <a:extLst>
              <a:ext uri="{FF2B5EF4-FFF2-40B4-BE49-F238E27FC236}">
                <a16:creationId xmlns:a16="http://schemas.microsoft.com/office/drawing/2014/main" id="{4E7C6D9D-63DB-4903-B97A-D4885C47463D}"/>
              </a:ext>
            </a:extLst>
          </p:cNvPr>
          <p:cNvSpPr txBox="1">
            <a:spLocks noChangeArrowheads="1"/>
          </p:cNvSpPr>
          <p:nvPr/>
        </p:nvSpPr>
        <p:spPr bwMode="auto">
          <a:xfrm>
            <a:off x="4976088" y="4964177"/>
            <a:ext cx="1922619" cy="525401"/>
          </a:xfrm>
          <a:prstGeom prst="rect">
            <a:avLst/>
          </a:prstGeom>
          <a:solidFill>
            <a:schemeClr val="tx1">
              <a:lumMod val="85000"/>
              <a:lumOff val="15000"/>
              <a:alpha val="80000"/>
            </a:schemeClr>
          </a:solidFill>
          <a:ln>
            <a:noFill/>
          </a:ln>
          <a:effec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9pPr>
          </a:lstStyle>
          <a:p>
            <a:pPr>
              <a:buClrTx/>
              <a:buFontTx/>
              <a:buNone/>
            </a:pPr>
            <a:r>
              <a:rPr lang="en-US" altLang="sr-Latn-RS" sz="2800" dirty="0">
                <a:solidFill>
                  <a:schemeClr val="bg1"/>
                </a:solidFill>
                <a:latin typeface="Arial" panose="020B0604020202020204" pitchFamily="34" charset="0"/>
              </a:rPr>
              <a:t>Healthcare</a:t>
            </a:r>
          </a:p>
        </p:txBody>
      </p:sp>
      <p:sp>
        <p:nvSpPr>
          <p:cNvPr id="8" name="Text Box 12">
            <a:extLst>
              <a:ext uri="{FF2B5EF4-FFF2-40B4-BE49-F238E27FC236}">
                <a16:creationId xmlns:a16="http://schemas.microsoft.com/office/drawing/2014/main" id="{8523A70B-BF89-4CC2-BA86-9ADD8E734A21}"/>
              </a:ext>
            </a:extLst>
          </p:cNvPr>
          <p:cNvSpPr txBox="1">
            <a:spLocks noChangeArrowheads="1"/>
          </p:cNvSpPr>
          <p:nvPr/>
        </p:nvSpPr>
        <p:spPr bwMode="auto">
          <a:xfrm>
            <a:off x="7972409" y="2760731"/>
            <a:ext cx="1441718" cy="525401"/>
          </a:xfrm>
          <a:prstGeom prst="rect">
            <a:avLst/>
          </a:prstGeom>
          <a:solidFill>
            <a:schemeClr val="tx1">
              <a:lumMod val="85000"/>
              <a:lumOff val="15000"/>
              <a:alpha val="80000"/>
            </a:schemeClr>
          </a:solidFill>
          <a:ln>
            <a:noFill/>
          </a:ln>
          <a:effec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9pPr>
          </a:lstStyle>
          <a:p>
            <a:pPr>
              <a:buClrTx/>
              <a:buFontTx/>
              <a:buNone/>
            </a:pPr>
            <a:r>
              <a:rPr lang="en-US" altLang="sr-Latn-RS" sz="2800" dirty="0">
                <a:solidFill>
                  <a:schemeClr val="bg1"/>
                </a:solidFill>
                <a:latin typeface="Arial" panose="020B0604020202020204" pitchFamily="34" charset="0"/>
              </a:rPr>
              <a:t>Gaming</a:t>
            </a:r>
          </a:p>
        </p:txBody>
      </p:sp>
      <p:sp>
        <p:nvSpPr>
          <p:cNvPr id="9" name="Text Box 10">
            <a:extLst>
              <a:ext uri="{FF2B5EF4-FFF2-40B4-BE49-F238E27FC236}">
                <a16:creationId xmlns:a16="http://schemas.microsoft.com/office/drawing/2014/main" id="{1D99D30C-7179-4C1B-B5AE-6FA54A5FCBC2}"/>
              </a:ext>
            </a:extLst>
          </p:cNvPr>
          <p:cNvSpPr txBox="1">
            <a:spLocks noChangeArrowheads="1"/>
          </p:cNvSpPr>
          <p:nvPr/>
        </p:nvSpPr>
        <p:spPr bwMode="auto">
          <a:xfrm>
            <a:off x="9772609" y="2760731"/>
            <a:ext cx="2001167" cy="525401"/>
          </a:xfrm>
          <a:prstGeom prst="rect">
            <a:avLst/>
          </a:prstGeom>
          <a:solidFill>
            <a:schemeClr val="tx1">
              <a:lumMod val="85000"/>
              <a:lumOff val="15000"/>
              <a:alpha val="80000"/>
            </a:schemeClr>
          </a:solidFill>
          <a:ln>
            <a:noFill/>
          </a:ln>
          <a:effec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9pPr>
          </a:lstStyle>
          <a:p>
            <a:pPr>
              <a:buClrTx/>
              <a:buFontTx/>
              <a:buNone/>
            </a:pPr>
            <a:r>
              <a:rPr lang="en-US" altLang="sr-Latn-RS" sz="2800" dirty="0">
                <a:solidFill>
                  <a:schemeClr val="bg1"/>
                </a:solidFill>
                <a:latin typeface="Arial" panose="020B0604020202020204" pitchFamily="34" charset="0"/>
              </a:rPr>
              <a:t>Automation</a:t>
            </a:r>
          </a:p>
        </p:txBody>
      </p:sp>
      <p:pic>
        <p:nvPicPr>
          <p:cNvPr id="10" name="Picture 2">
            <a:extLst>
              <a:ext uri="{FF2B5EF4-FFF2-40B4-BE49-F238E27FC236}">
                <a16:creationId xmlns:a16="http://schemas.microsoft.com/office/drawing/2014/main" id="{47DF0E66-128D-43DF-853D-8345ECDD898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9856" y="1669608"/>
            <a:ext cx="2344209" cy="172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3">
            <a:extLst>
              <a:ext uri="{FF2B5EF4-FFF2-40B4-BE49-F238E27FC236}">
                <a16:creationId xmlns:a16="http://schemas.microsoft.com/office/drawing/2014/main" id="{DAEF9486-705F-407C-B4B6-904AA2A25B33}"/>
              </a:ext>
            </a:extLst>
          </p:cNvPr>
          <p:cNvSpPr txBox="1">
            <a:spLocks noChangeArrowheads="1"/>
          </p:cNvSpPr>
          <p:nvPr/>
        </p:nvSpPr>
        <p:spPr bwMode="auto">
          <a:xfrm>
            <a:off x="5020081" y="2802453"/>
            <a:ext cx="1980327" cy="525401"/>
          </a:xfrm>
          <a:prstGeom prst="rect">
            <a:avLst/>
          </a:prstGeom>
          <a:solidFill>
            <a:schemeClr val="tx1">
              <a:lumMod val="85000"/>
              <a:lumOff val="15000"/>
              <a:alpha val="80000"/>
            </a:schemeClr>
          </a:solidFill>
          <a:ln>
            <a:noFill/>
          </a:ln>
          <a:effec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9pPr>
          </a:lstStyle>
          <a:p>
            <a:pPr>
              <a:buClrTx/>
              <a:buFontTx/>
              <a:buNone/>
            </a:pPr>
            <a:r>
              <a:rPr lang="en-US" altLang="sr-Latn-RS" sz="2800" dirty="0">
                <a:solidFill>
                  <a:schemeClr val="bg1"/>
                </a:solidFill>
                <a:latin typeface="Arial" panose="020B0604020202020204" pitchFamily="34" charset="0"/>
              </a:rPr>
              <a:t>Automotive</a:t>
            </a:r>
          </a:p>
        </p:txBody>
      </p:sp>
      <p:pic>
        <p:nvPicPr>
          <p:cNvPr id="12" name="Picture 11">
            <a:extLst>
              <a:ext uri="{FF2B5EF4-FFF2-40B4-BE49-F238E27FC236}">
                <a16:creationId xmlns:a16="http://schemas.microsoft.com/office/drawing/2014/main" id="{F6B806F1-CBC1-4568-AE27-3C1F1A639D25}"/>
              </a:ext>
            </a:extLst>
          </p:cNvPr>
          <p:cNvPicPr>
            <a:picLocks noChangeAspect="1"/>
          </p:cNvPicPr>
          <p:nvPr/>
        </p:nvPicPr>
        <p:blipFill>
          <a:blip r:embed="rId6"/>
          <a:stretch>
            <a:fillRect/>
          </a:stretch>
        </p:blipFill>
        <p:spPr>
          <a:xfrm>
            <a:off x="7252329" y="3708400"/>
            <a:ext cx="2268000" cy="1912475"/>
          </a:xfrm>
          <a:prstGeom prst="rect">
            <a:avLst/>
          </a:prstGeom>
        </p:spPr>
      </p:pic>
      <p:sp>
        <p:nvSpPr>
          <p:cNvPr id="13" name="Text Box 8">
            <a:extLst>
              <a:ext uri="{FF2B5EF4-FFF2-40B4-BE49-F238E27FC236}">
                <a16:creationId xmlns:a16="http://schemas.microsoft.com/office/drawing/2014/main" id="{889E0E05-3AE4-4BB4-A131-6F08DA738B0C}"/>
              </a:ext>
            </a:extLst>
          </p:cNvPr>
          <p:cNvSpPr txBox="1">
            <a:spLocks noChangeArrowheads="1"/>
          </p:cNvSpPr>
          <p:nvPr/>
        </p:nvSpPr>
        <p:spPr bwMode="auto">
          <a:xfrm>
            <a:off x="7555394" y="4960081"/>
            <a:ext cx="1901780" cy="525401"/>
          </a:xfrm>
          <a:prstGeom prst="rect">
            <a:avLst/>
          </a:prstGeom>
          <a:solidFill>
            <a:schemeClr val="tx1">
              <a:lumMod val="85000"/>
              <a:lumOff val="15000"/>
              <a:alpha val="80000"/>
            </a:schemeClr>
          </a:solidFill>
          <a:ln>
            <a:noFill/>
          </a:ln>
          <a:effec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9pPr>
          </a:lstStyle>
          <a:p>
            <a:pPr>
              <a:buClrTx/>
              <a:buFontTx/>
              <a:buNone/>
            </a:pPr>
            <a:r>
              <a:rPr lang="en-US" altLang="sr-Latn-RS" sz="2800" dirty="0">
                <a:solidFill>
                  <a:schemeClr val="bg1"/>
                </a:solidFill>
                <a:latin typeface="Arial" panose="020B0604020202020204" pitchFamily="34" charset="0"/>
              </a:rPr>
              <a:t>Agriculture</a:t>
            </a:r>
          </a:p>
        </p:txBody>
      </p:sp>
      <p:pic>
        <p:nvPicPr>
          <p:cNvPr id="14" name="Picture 13">
            <a:extLst>
              <a:ext uri="{FF2B5EF4-FFF2-40B4-BE49-F238E27FC236}">
                <a16:creationId xmlns:a16="http://schemas.microsoft.com/office/drawing/2014/main" id="{E56FBF83-2FB8-48F8-A0DA-24AD9FDFFAC0}"/>
              </a:ext>
            </a:extLst>
          </p:cNvPr>
          <p:cNvPicPr>
            <a:picLocks noChangeAspect="1"/>
          </p:cNvPicPr>
          <p:nvPr/>
        </p:nvPicPr>
        <p:blipFill>
          <a:blip r:embed="rId7"/>
          <a:stretch>
            <a:fillRect/>
          </a:stretch>
        </p:blipFill>
        <p:spPr>
          <a:xfrm>
            <a:off x="9596538" y="3724143"/>
            <a:ext cx="2300055" cy="1888105"/>
          </a:xfrm>
          <a:prstGeom prst="rect">
            <a:avLst/>
          </a:prstGeom>
        </p:spPr>
      </p:pic>
      <p:sp>
        <p:nvSpPr>
          <p:cNvPr id="15" name="Text Box 8">
            <a:extLst>
              <a:ext uri="{FF2B5EF4-FFF2-40B4-BE49-F238E27FC236}">
                <a16:creationId xmlns:a16="http://schemas.microsoft.com/office/drawing/2014/main" id="{11DA58A2-8339-4AC1-860D-F67A3298A909}"/>
              </a:ext>
            </a:extLst>
          </p:cNvPr>
          <p:cNvSpPr txBox="1">
            <a:spLocks noChangeArrowheads="1"/>
          </p:cNvSpPr>
          <p:nvPr/>
        </p:nvSpPr>
        <p:spPr bwMode="auto">
          <a:xfrm>
            <a:off x="10501361" y="4960080"/>
            <a:ext cx="1220504" cy="525401"/>
          </a:xfrm>
          <a:prstGeom prst="rect">
            <a:avLst/>
          </a:prstGeom>
          <a:solidFill>
            <a:schemeClr val="tx1">
              <a:lumMod val="85000"/>
              <a:lumOff val="15000"/>
              <a:alpha val="80000"/>
            </a:schemeClr>
          </a:solidFill>
          <a:ln>
            <a:noFill/>
          </a:ln>
          <a:effec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DejaVu Sans" panose="020B0603030804020204" pitchFamily="34" charset="0"/>
              </a:defRPr>
            </a:lvl9pPr>
          </a:lstStyle>
          <a:p>
            <a:pPr>
              <a:buClrTx/>
              <a:buFontTx/>
              <a:buNone/>
            </a:pPr>
            <a:r>
              <a:rPr lang="en-US" altLang="sr-Latn-RS" sz="2800" dirty="0">
                <a:solidFill>
                  <a:schemeClr val="bg1"/>
                </a:solidFill>
                <a:latin typeface="Arial" panose="020B0604020202020204" pitchFamily="34" charset="0"/>
              </a:rPr>
              <a:t>Sports</a:t>
            </a:r>
          </a:p>
        </p:txBody>
      </p:sp>
    </p:spTree>
    <p:extLst>
      <p:ext uri="{BB962C8B-B14F-4D97-AF65-F5344CB8AC3E}">
        <p14:creationId xmlns:p14="http://schemas.microsoft.com/office/powerpoint/2010/main" val="13427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A5C53-CCA7-41A2-BE99-B28DAC982B5F}"/>
              </a:ext>
            </a:extLst>
          </p:cNvPr>
          <p:cNvSpPr>
            <a:spLocks noGrp="1"/>
          </p:cNvSpPr>
          <p:nvPr>
            <p:ph type="ctrTitle"/>
          </p:nvPr>
        </p:nvSpPr>
        <p:spPr/>
        <p:txBody>
          <a:bodyPr/>
          <a:lstStyle/>
          <a:p>
            <a:r>
              <a:rPr lang="hr-HR" dirty="0"/>
              <a:t>Image and Video – Really Big Data</a:t>
            </a:r>
            <a:endParaRPr lang="en-US" dirty="0"/>
          </a:p>
        </p:txBody>
      </p:sp>
      <p:pic>
        <p:nvPicPr>
          <p:cNvPr id="3" name="Picture 2">
            <a:extLst>
              <a:ext uri="{FF2B5EF4-FFF2-40B4-BE49-F238E27FC236}">
                <a16:creationId xmlns:a16="http://schemas.microsoft.com/office/drawing/2014/main" id="{E26BAA2D-5A3A-48C8-8F18-51B56B48C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2132856"/>
            <a:ext cx="7773181" cy="324423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a:extLst>
              <a:ext uri="{FF2B5EF4-FFF2-40B4-BE49-F238E27FC236}">
                <a16:creationId xmlns:a16="http://schemas.microsoft.com/office/drawing/2014/main" id="{9ED66060-791B-4FB1-A5BF-57FB1C68E507}"/>
              </a:ext>
            </a:extLst>
          </p:cNvPr>
          <p:cNvSpPr/>
          <p:nvPr/>
        </p:nvSpPr>
        <p:spPr>
          <a:xfrm>
            <a:off x="9336360" y="5856294"/>
            <a:ext cx="1848583" cy="276999"/>
          </a:xfrm>
          <a:prstGeom prst="rect">
            <a:avLst/>
          </a:prstGeom>
        </p:spPr>
        <p:txBody>
          <a:bodyPr wrap="none">
            <a:spAutoFit/>
          </a:bodyPr>
          <a:lstStyle/>
          <a:p>
            <a:r>
              <a:rPr lang="hr-HR" sz="1200" dirty="0">
                <a:solidFill>
                  <a:schemeClr val="bg1">
                    <a:lumMod val="50000"/>
                  </a:schemeClr>
                </a:solidFill>
                <a:latin typeface="+mj-lt"/>
              </a:rPr>
              <a:t>Source: </a:t>
            </a:r>
            <a:r>
              <a:rPr lang="en-US" sz="1200" dirty="0">
                <a:solidFill>
                  <a:schemeClr val="bg1">
                    <a:lumMod val="50000"/>
                  </a:schemeClr>
                </a:solidFill>
                <a:latin typeface="+mj-lt"/>
              </a:rPr>
              <a:t>Cisco VNI index</a:t>
            </a:r>
          </a:p>
        </p:txBody>
      </p:sp>
    </p:spTree>
    <p:extLst>
      <p:ext uri="{BB962C8B-B14F-4D97-AF65-F5344CB8AC3E}">
        <p14:creationId xmlns:p14="http://schemas.microsoft.com/office/powerpoint/2010/main" val="4093664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D481-287C-4D71-9EC8-2F88A118BC86}"/>
              </a:ext>
            </a:extLst>
          </p:cNvPr>
          <p:cNvSpPr>
            <a:spLocks noGrp="1"/>
          </p:cNvSpPr>
          <p:nvPr>
            <p:ph type="ctrTitle"/>
          </p:nvPr>
        </p:nvSpPr>
        <p:spPr>
          <a:xfrm>
            <a:off x="523875" y="685800"/>
            <a:ext cx="11163300" cy="613191"/>
          </a:xfrm>
        </p:spPr>
        <p:txBody>
          <a:bodyPr/>
          <a:lstStyle/>
          <a:p>
            <a:r>
              <a:rPr lang="hr-HR" dirty="0"/>
              <a:t>Big Data Importance</a:t>
            </a:r>
            <a:endParaRPr lang="en-US" dirty="0"/>
          </a:p>
        </p:txBody>
      </p:sp>
      <p:pic>
        <p:nvPicPr>
          <p:cNvPr id="4" name="Content Placeholder 5">
            <a:extLst>
              <a:ext uri="{FF2B5EF4-FFF2-40B4-BE49-F238E27FC236}">
                <a16:creationId xmlns:a16="http://schemas.microsoft.com/office/drawing/2014/main" id="{61E2409B-7AC5-498B-8F83-B6B121872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555" y="2167307"/>
            <a:ext cx="3188074" cy="3772411"/>
          </a:xfrm>
          <a:prstGeom prst="rect">
            <a:avLst/>
          </a:prstGeom>
        </p:spPr>
      </p:pic>
      <p:pic>
        <p:nvPicPr>
          <p:cNvPr id="8" name="Content Placeholder 8">
            <a:extLst>
              <a:ext uri="{FF2B5EF4-FFF2-40B4-BE49-F238E27FC236}">
                <a16:creationId xmlns:a16="http://schemas.microsoft.com/office/drawing/2014/main" id="{33145E84-7EA8-457D-914C-1691E0B3DDCA}"/>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655840" y="1320122"/>
            <a:ext cx="7373335" cy="4217755"/>
          </a:xfrm>
          <a:prstGeom prst="rect">
            <a:avLst/>
          </a:prstGeom>
        </p:spPr>
      </p:pic>
      <p:pic>
        <p:nvPicPr>
          <p:cNvPr id="6" name="Graphic 5" descr="Arrow: Rotate left">
            <a:extLst>
              <a:ext uri="{FF2B5EF4-FFF2-40B4-BE49-F238E27FC236}">
                <a16:creationId xmlns:a16="http://schemas.microsoft.com/office/drawing/2014/main" id="{EF0E5A69-8335-47BA-B49D-E4AD0847845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1488471">
            <a:off x="3889197" y="5266689"/>
            <a:ext cx="1089193" cy="1089193"/>
          </a:xfrm>
          <a:prstGeom prst="rect">
            <a:avLst/>
          </a:prstGeom>
        </p:spPr>
      </p:pic>
    </p:spTree>
    <p:extLst>
      <p:ext uri="{BB962C8B-B14F-4D97-AF65-F5344CB8AC3E}">
        <p14:creationId xmlns:p14="http://schemas.microsoft.com/office/powerpoint/2010/main" val="422238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Key Factors Fueling Big Data Analytics</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33400" y="1581150"/>
            <a:ext cx="11658600" cy="4413250"/>
          </a:xfrm>
        </p:spPr>
        <p:txBody>
          <a:bodyPr>
            <a:normAutofit fontScale="92500" lnSpcReduction="10000"/>
          </a:bodyPr>
          <a:lstStyle/>
          <a:p>
            <a:pPr marL="342900" indent="-342900">
              <a:buFont typeface="Arial" panose="020B0604020202020204" pitchFamily="34" charset="0"/>
              <a:buChar char="•"/>
            </a:pPr>
            <a:r>
              <a:rPr lang="en-US" b="1" dirty="0"/>
              <a:t>Data Explosion and Diversity</a:t>
            </a:r>
          </a:p>
          <a:p>
            <a:pPr marL="800100" lvl="1" indent="-342900" algn="l">
              <a:buFont typeface="Arial" panose="020B0604020202020204" pitchFamily="34" charset="0"/>
              <a:buChar char="•"/>
            </a:pPr>
            <a:r>
              <a:rPr lang="en-US" dirty="0"/>
              <a:t>Unprecedented growth in data from digital platforms, IoT and social media in various forms (structured, unstructured).</a:t>
            </a:r>
          </a:p>
          <a:p>
            <a:pPr marL="342900" indent="-342900">
              <a:buFont typeface="Arial" panose="020B0604020202020204" pitchFamily="34" charset="0"/>
              <a:buChar char="•"/>
            </a:pPr>
            <a:r>
              <a:rPr lang="en-US" b="1" dirty="0"/>
              <a:t>Technological Advancements</a:t>
            </a:r>
          </a:p>
          <a:p>
            <a:pPr marL="800100" lvl="1" indent="-342900" algn="l">
              <a:buFont typeface="Arial" panose="020B0604020202020204" pitchFamily="34" charset="0"/>
              <a:buChar char="•"/>
            </a:pPr>
            <a:r>
              <a:rPr lang="en-US" dirty="0"/>
              <a:t>Developments in processing (Hadoop, Spark), storage (declining costs, cloud solutions) and AI/machine learning for enhanced analysis capabilities.</a:t>
            </a:r>
          </a:p>
          <a:p>
            <a:pPr marL="342900" indent="-342900">
              <a:buFont typeface="Arial" panose="020B0604020202020204" pitchFamily="34" charset="0"/>
              <a:buChar char="•"/>
            </a:pPr>
            <a:r>
              <a:rPr lang="en-US" b="1" dirty="0"/>
              <a:t>Business and Market Demand</a:t>
            </a:r>
          </a:p>
          <a:p>
            <a:pPr marL="800100" lvl="1" indent="-342900" algn="l">
              <a:buFont typeface="Arial" panose="020B0604020202020204" pitchFamily="34" charset="0"/>
              <a:buChar char="•"/>
            </a:pPr>
            <a:r>
              <a:rPr lang="en-US" dirty="0"/>
              <a:t>Competitive advantage through data-driven strategies, personalization in marketing and real-time decision-making in critical sectors.</a:t>
            </a:r>
          </a:p>
          <a:p>
            <a:pPr marL="342900" indent="-342900">
              <a:buFont typeface="Arial" panose="020B0604020202020204" pitchFamily="34" charset="0"/>
              <a:buChar char="•"/>
            </a:pPr>
            <a:r>
              <a:rPr lang="en-US" b="1" dirty="0"/>
              <a:t>Regulatory and Community Influence </a:t>
            </a:r>
          </a:p>
          <a:p>
            <a:pPr marL="800100" lvl="1" indent="-342900" algn="l">
              <a:buFont typeface="Arial" panose="020B0604020202020204" pitchFamily="34" charset="0"/>
              <a:buChar char="•"/>
            </a:pPr>
            <a:r>
              <a:rPr lang="en-US" dirty="0"/>
              <a:t>Government policies on data sharing/privacy, proliferation of open-source tools, and growing data science education and skills.</a:t>
            </a:r>
          </a:p>
          <a:p>
            <a:pPr marL="342900" indent="-342900">
              <a:buFont typeface="Arial" panose="020B0604020202020204" pitchFamily="34" charset="0"/>
              <a:buChar char="•"/>
            </a:pPr>
            <a:r>
              <a:rPr lang="en-US" b="1" dirty="0"/>
              <a:t>Integration with Emerging Technologies</a:t>
            </a:r>
          </a:p>
          <a:p>
            <a:pPr marL="800100" lvl="1" indent="-342900" algn="l">
              <a:buFont typeface="Arial" panose="020B0604020202020204" pitchFamily="34" charset="0"/>
              <a:buChar char="•"/>
            </a:pPr>
            <a:r>
              <a:rPr lang="en-US" dirty="0"/>
              <a:t>Synergies with IoT, blockchain, augmented reality, driving innovation and new applications across industries.</a:t>
            </a:r>
          </a:p>
        </p:txBody>
      </p:sp>
      <p:pic>
        <p:nvPicPr>
          <p:cNvPr id="2050" name="Picture 2" descr="logo">
            <a:extLst>
              <a:ext uri="{FF2B5EF4-FFF2-40B4-BE49-F238E27FC236}">
                <a16:creationId xmlns:a16="http://schemas.microsoft.com/office/drawing/2014/main" id="{E7EA8DCA-43A3-4427-8815-CB232837DD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2464" y="5661248"/>
            <a:ext cx="936104" cy="21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569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707D-C397-4765-AC27-284904D86BA0}"/>
              </a:ext>
            </a:extLst>
          </p:cNvPr>
          <p:cNvSpPr>
            <a:spLocks noGrp="1"/>
          </p:cNvSpPr>
          <p:nvPr>
            <p:ph type="ctrTitle"/>
          </p:nvPr>
        </p:nvSpPr>
        <p:spPr/>
        <p:txBody>
          <a:bodyPr/>
          <a:lstStyle/>
          <a:p>
            <a:r>
              <a:rPr lang="en-US" dirty="0"/>
              <a:t>Big Data Analytics powered Foundation models</a:t>
            </a:r>
            <a:endParaRPr lang="hr-HR" dirty="0"/>
          </a:p>
        </p:txBody>
      </p:sp>
    </p:spTree>
    <p:extLst>
      <p:ext uri="{BB962C8B-B14F-4D97-AF65-F5344CB8AC3E}">
        <p14:creationId xmlns:p14="http://schemas.microsoft.com/office/powerpoint/2010/main" val="145632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Introduction to Foundation Models</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33400" y="1581150"/>
            <a:ext cx="8658944" cy="4591050"/>
          </a:xfrm>
        </p:spPr>
        <p:txBody>
          <a:bodyPr>
            <a:noAutofit/>
          </a:bodyPr>
          <a:lstStyle/>
          <a:p>
            <a:r>
              <a:rPr lang="en-US" sz="1800" b="1" dirty="0"/>
              <a:t>Definition</a:t>
            </a:r>
          </a:p>
          <a:p>
            <a:pPr marL="342900" indent="-342900">
              <a:buFont typeface="Arial" panose="020B0604020202020204" pitchFamily="34" charset="0"/>
              <a:buChar char="•"/>
            </a:pPr>
            <a:r>
              <a:rPr lang="en-US" sz="1800" dirty="0"/>
              <a:t>Foundation model is a type of large-scale artificial intelligence (AI) model that has been pre-trained on vast amounts of data and can be adapted or fine-tuned for a wide variety of tasks and applications. </a:t>
            </a:r>
          </a:p>
          <a:p>
            <a:r>
              <a:rPr lang="en-US" sz="1800" b="1" dirty="0"/>
              <a:t>Large-Scale Training</a:t>
            </a:r>
          </a:p>
          <a:p>
            <a:pPr marL="342900" indent="-342900">
              <a:buFont typeface="Arial" panose="020B0604020202020204" pitchFamily="34" charset="0"/>
              <a:buChar char="•"/>
            </a:pPr>
            <a:r>
              <a:rPr lang="en-US" sz="1800" dirty="0"/>
              <a:t>Foundation models are trained on massive datasets, often encompassing a broad range of topics, languages and formats </a:t>
            </a:r>
          </a:p>
          <a:p>
            <a:r>
              <a:rPr lang="en-US" sz="1800" b="1" dirty="0"/>
              <a:t>Versatility</a:t>
            </a:r>
          </a:p>
          <a:p>
            <a:pPr marL="342900" indent="-342900">
              <a:buFont typeface="Arial" panose="020B0604020202020204" pitchFamily="34" charset="0"/>
              <a:buChar char="•"/>
            </a:pPr>
            <a:r>
              <a:rPr lang="en-US" sz="1800" dirty="0"/>
              <a:t>Due to their comprehensive training, foundation models can be adapted to a multitude of tasks, including but not limited to language understanding, image recognition or image/art generation </a:t>
            </a:r>
          </a:p>
          <a:p>
            <a:r>
              <a:rPr lang="en-US" sz="1800" b="1" dirty="0"/>
              <a:t>Examples</a:t>
            </a:r>
          </a:p>
          <a:p>
            <a:pPr marL="342900" indent="-342900">
              <a:buFont typeface="Arial" panose="020B0604020202020204" pitchFamily="34" charset="0"/>
              <a:buChar char="•"/>
            </a:pPr>
            <a:r>
              <a:rPr lang="en-US" sz="1800" dirty="0"/>
              <a:t>GPT-3 (Generative Pre-trained Transformer 3) for language tasks, DALL-E for image generation, and BERT (Bidirectional Encoder Representations from Transformers) for understanding the context </a:t>
            </a:r>
          </a:p>
          <a:p>
            <a:endParaRPr lang="en-US" sz="1800" dirty="0"/>
          </a:p>
        </p:txBody>
      </p:sp>
    </p:spTree>
    <p:extLst>
      <p:ext uri="{BB962C8B-B14F-4D97-AF65-F5344CB8AC3E}">
        <p14:creationId xmlns:p14="http://schemas.microsoft.com/office/powerpoint/2010/main" val="4206020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Utilizing Big Data to build foundation models</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33400" y="1581150"/>
            <a:ext cx="7290792" cy="4440138"/>
          </a:xfrm>
        </p:spPr>
        <p:txBody>
          <a:bodyPr>
            <a:noAutofit/>
          </a:bodyPr>
          <a:lstStyle/>
          <a:p>
            <a:r>
              <a:rPr lang="en-US" sz="1800" b="1" dirty="0"/>
              <a:t>Big Data Significance</a:t>
            </a:r>
          </a:p>
          <a:p>
            <a:pPr marL="342900" indent="-342900">
              <a:buFont typeface="Arial" panose="020B0604020202020204" pitchFamily="34" charset="0"/>
              <a:buChar char="•"/>
            </a:pPr>
            <a:r>
              <a:rPr lang="en-US" sz="1800" dirty="0"/>
              <a:t>Essential for training and refining models.</a:t>
            </a:r>
          </a:p>
          <a:p>
            <a:r>
              <a:rPr lang="en-US" sz="1800" b="1" dirty="0"/>
              <a:t>Data Sources Variety</a:t>
            </a:r>
          </a:p>
          <a:p>
            <a:pPr marL="342900" indent="-342900">
              <a:buFont typeface="Arial" panose="020B0604020202020204" pitchFamily="34" charset="0"/>
              <a:buChar char="•"/>
            </a:pPr>
            <a:r>
              <a:rPr lang="en-US" sz="1800" dirty="0"/>
              <a:t>Web content, social media, literature, news and multimedia.</a:t>
            </a:r>
          </a:p>
          <a:p>
            <a:r>
              <a:rPr lang="en-US" sz="1800" b="1" dirty="0"/>
              <a:t>Pattern and Trend Analysis</a:t>
            </a:r>
          </a:p>
          <a:p>
            <a:pPr marL="342900" indent="-342900">
              <a:buFont typeface="Arial" panose="020B0604020202020204" pitchFamily="34" charset="0"/>
              <a:buChar char="•"/>
            </a:pPr>
            <a:r>
              <a:rPr lang="en-US" sz="1800" dirty="0"/>
              <a:t>Extracting insights from structured and unstructured data.</a:t>
            </a:r>
          </a:p>
          <a:p>
            <a:r>
              <a:rPr lang="en-US" sz="1800" b="1" dirty="0"/>
              <a:t>Volume and Diversity</a:t>
            </a:r>
          </a:p>
          <a:p>
            <a:pPr marL="342900" indent="-342900">
              <a:buFont typeface="Arial" panose="020B0604020202020204" pitchFamily="34" charset="0"/>
              <a:buChar char="•"/>
            </a:pPr>
            <a:r>
              <a:rPr lang="en-US" sz="1800" dirty="0"/>
              <a:t>Handling large volumes of varied data types.</a:t>
            </a:r>
          </a:p>
          <a:p>
            <a:r>
              <a:rPr lang="en-US" sz="1800" b="1" dirty="0"/>
              <a:t>Enhancing Model Robustness</a:t>
            </a:r>
          </a:p>
          <a:p>
            <a:pPr marL="342900" indent="-342900">
              <a:buFont typeface="Arial" panose="020B0604020202020204" pitchFamily="34" charset="0"/>
              <a:buChar char="•"/>
            </a:pPr>
            <a:r>
              <a:rPr lang="en-US" sz="1800" dirty="0"/>
              <a:t>Improving accuracy and applicability through diverse data.</a:t>
            </a:r>
          </a:p>
        </p:txBody>
      </p:sp>
      <p:pic>
        <p:nvPicPr>
          <p:cNvPr id="4" name="Picture 2" descr="The Potential of Foundation Models">
            <a:extLst>
              <a:ext uri="{FF2B5EF4-FFF2-40B4-BE49-F238E27FC236}">
                <a16:creationId xmlns:a16="http://schemas.microsoft.com/office/drawing/2014/main" id="{8462BDDD-3049-4549-8736-E1DD956C8CE9}"/>
              </a:ext>
            </a:extLst>
          </p:cNvPr>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a:stretch>
            <a:fillRect/>
          </a:stretch>
        </p:blipFill>
        <p:spPr bwMode="auto">
          <a:xfrm>
            <a:off x="6960096" y="2115215"/>
            <a:ext cx="5092824" cy="337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204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Types of Foundation Models</a:t>
            </a:r>
          </a:p>
        </p:txBody>
      </p:sp>
      <p:pic>
        <p:nvPicPr>
          <p:cNvPr id="1026" name="Picture 2" descr="Types of Foundation Models">
            <a:extLst>
              <a:ext uri="{FF2B5EF4-FFF2-40B4-BE49-F238E27FC236}">
                <a16:creationId xmlns:a16="http://schemas.microsoft.com/office/drawing/2014/main" id="{3CBE8126-9CD5-45DA-9E88-CE69BF72B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664" y="2276872"/>
            <a:ext cx="4752528" cy="281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195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Introduction to Foundation Models</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33400" y="1581150"/>
            <a:ext cx="6642720" cy="4440138"/>
          </a:xfrm>
        </p:spPr>
        <p:txBody>
          <a:bodyPr>
            <a:noAutofit/>
          </a:bodyPr>
          <a:lstStyle/>
          <a:p>
            <a:r>
              <a:rPr lang="en-US" sz="1800" b="1" dirty="0"/>
              <a:t>Defining Foundation Models</a:t>
            </a:r>
          </a:p>
          <a:p>
            <a:pPr marL="342900" indent="-342900">
              <a:buFont typeface="Arial" panose="020B0604020202020204" pitchFamily="34" charset="0"/>
              <a:buChar char="•"/>
            </a:pPr>
            <a:r>
              <a:rPr lang="en-US" sz="1800" dirty="0"/>
              <a:t>Large-scale, pre-trained models adaptable to various applications.</a:t>
            </a:r>
          </a:p>
          <a:p>
            <a:r>
              <a:rPr lang="en-US" sz="1800" b="1" dirty="0"/>
              <a:t>Self-Supervised Learning</a:t>
            </a:r>
          </a:p>
          <a:p>
            <a:pPr marL="342900" indent="-342900">
              <a:buFont typeface="Arial" panose="020B0604020202020204" pitchFamily="34" charset="0"/>
              <a:buChar char="•"/>
            </a:pPr>
            <a:r>
              <a:rPr lang="en-US" sz="1800" dirty="0"/>
              <a:t>Learning from unlabeled data without human intervention.</a:t>
            </a:r>
          </a:p>
          <a:p>
            <a:r>
              <a:rPr lang="en-US" sz="1800" b="1" dirty="0"/>
              <a:t>Impact Across Domains</a:t>
            </a:r>
          </a:p>
          <a:p>
            <a:pPr marL="342900" indent="-342900">
              <a:buFont typeface="Arial" panose="020B0604020202020204" pitchFamily="34" charset="0"/>
              <a:buChar char="•"/>
            </a:pPr>
            <a:r>
              <a:rPr lang="en-US" sz="1800" dirty="0"/>
              <a:t>Transforming NLP, computer vision and speech recognition.</a:t>
            </a:r>
          </a:p>
          <a:p>
            <a:r>
              <a:rPr lang="en-US" sz="1800" b="1" dirty="0"/>
              <a:t>Transformer Models	</a:t>
            </a:r>
          </a:p>
          <a:p>
            <a:pPr marL="342900" indent="-342900">
              <a:buFont typeface="Arial" panose="020B0604020202020204" pitchFamily="34" charset="0"/>
              <a:buChar char="•"/>
            </a:pPr>
            <a:r>
              <a:rPr lang="en-US" sz="1800" dirty="0"/>
              <a:t>Specialized </a:t>
            </a:r>
            <a:r>
              <a:rPr lang="en-US" sz="1800" dirty="0" err="1"/>
              <a:t>foundaton</a:t>
            </a:r>
            <a:r>
              <a:rPr lang="en-US" sz="1800" dirty="0"/>
              <a:t> models using attention mechanisms.</a:t>
            </a:r>
          </a:p>
          <a:p>
            <a:r>
              <a:rPr lang="en-US" sz="1800" b="1" dirty="0"/>
              <a:t>Attention Mechanisms</a:t>
            </a:r>
          </a:p>
          <a:p>
            <a:pPr marL="342900" indent="-342900">
              <a:buFont typeface="Arial" panose="020B0604020202020204" pitchFamily="34" charset="0"/>
              <a:buChar char="•"/>
            </a:pPr>
            <a:r>
              <a:rPr lang="en-US" sz="1800" dirty="0">
                <a:latin typeface="+mn-lt"/>
              </a:rPr>
              <a:t>Enhancing focus on relevant input and output aspects.</a:t>
            </a:r>
          </a:p>
        </p:txBody>
      </p:sp>
      <p:pic>
        <p:nvPicPr>
          <p:cNvPr id="4" name="Picture 2" descr="two distinct eras of computing using in Training AI Systems">
            <a:extLst>
              <a:ext uri="{FF2B5EF4-FFF2-40B4-BE49-F238E27FC236}">
                <a16:creationId xmlns:a16="http://schemas.microsoft.com/office/drawing/2014/main" id="{806367DD-2FDA-4775-94D6-90E2895CAE9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8236" y="1916832"/>
            <a:ext cx="4844603" cy="353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802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C2B5-A0A3-4B92-A95A-FA7256630A96}"/>
              </a:ext>
            </a:extLst>
          </p:cNvPr>
          <p:cNvSpPr>
            <a:spLocks noGrp="1"/>
          </p:cNvSpPr>
          <p:nvPr>
            <p:ph type="ctrTitle"/>
          </p:nvPr>
        </p:nvSpPr>
        <p:spPr/>
        <p:txBody>
          <a:bodyPr/>
          <a:lstStyle/>
          <a:p>
            <a:r>
              <a:rPr lang="hr-HR" dirty="0"/>
              <a:t>Transfer learning</a:t>
            </a:r>
            <a:endParaRPr lang="en-US" dirty="0"/>
          </a:p>
        </p:txBody>
      </p:sp>
      <p:sp>
        <p:nvSpPr>
          <p:cNvPr id="3" name="Subtitle 2">
            <a:extLst>
              <a:ext uri="{FF2B5EF4-FFF2-40B4-BE49-F238E27FC236}">
                <a16:creationId xmlns:a16="http://schemas.microsoft.com/office/drawing/2014/main" id="{C87001A1-5826-448A-A77C-1DA31B53CE51}"/>
              </a:ext>
            </a:extLst>
          </p:cNvPr>
          <p:cNvSpPr>
            <a:spLocks noGrp="1"/>
          </p:cNvSpPr>
          <p:nvPr>
            <p:ph type="subTitle" idx="1"/>
          </p:nvPr>
        </p:nvSpPr>
        <p:spPr>
          <a:xfrm>
            <a:off x="9855720" y="5980222"/>
            <a:ext cx="1800200" cy="383956"/>
          </a:xfrm>
        </p:spPr>
        <p:txBody>
          <a:bodyPr>
            <a:normAutofit/>
          </a:bodyPr>
          <a:lstStyle/>
          <a:p>
            <a:r>
              <a:rPr lang="hr-HR" sz="1200" dirty="0">
                <a:solidFill>
                  <a:schemeClr val="bg2">
                    <a:lumMod val="50000"/>
                  </a:schemeClr>
                </a:solidFill>
              </a:rPr>
              <a:t>Source: Microsoft</a:t>
            </a:r>
          </a:p>
        </p:txBody>
      </p:sp>
      <p:pic>
        <p:nvPicPr>
          <p:cNvPr id="4" name="Content Placeholder 4">
            <a:extLst>
              <a:ext uri="{FF2B5EF4-FFF2-40B4-BE49-F238E27FC236}">
                <a16:creationId xmlns:a16="http://schemas.microsoft.com/office/drawing/2014/main" id="{E8D77BAE-00DF-47F8-9DEE-FF43E861A05E}"/>
              </a:ext>
            </a:extLst>
          </p:cNvPr>
          <p:cNvPicPr>
            <a:picLocks noGrp="1" noChangeAspect="1"/>
          </p:cNvPicPr>
          <p:nvPr>
            <p:ph idx="1"/>
          </p:nvPr>
        </p:nvPicPr>
        <p:blipFill>
          <a:blip r:embed="rId2"/>
          <a:stretch>
            <a:fillRect/>
          </a:stretch>
        </p:blipFill>
        <p:spPr>
          <a:xfrm>
            <a:off x="2355329" y="1484784"/>
            <a:ext cx="7500391" cy="4704597"/>
          </a:xfrm>
          <a:prstGeom prst="rect">
            <a:avLst/>
          </a:prstGeom>
        </p:spPr>
      </p:pic>
    </p:spTree>
    <p:extLst>
      <p:ext uri="{BB962C8B-B14F-4D97-AF65-F5344CB8AC3E}">
        <p14:creationId xmlns:p14="http://schemas.microsoft.com/office/powerpoint/2010/main" val="81931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Course/Lecture</a:t>
            </a:r>
            <a:r>
              <a:rPr lang="hr-HR" dirty="0"/>
              <a:t> Overview</a:t>
            </a:r>
            <a:endParaRPr lang="en-US" dirty="0"/>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p:txBody>
          <a:bodyPr/>
          <a:lstStyle/>
          <a:p>
            <a:pPr marL="457200" indent="-457200">
              <a:buFont typeface="Arial" panose="020B0604020202020204" pitchFamily="34" charset="0"/>
              <a:buChar char="•"/>
            </a:pPr>
            <a:r>
              <a:rPr lang="en-US" sz="2400" dirty="0"/>
              <a:t>Data Analytics definition and overview</a:t>
            </a:r>
          </a:p>
          <a:p>
            <a:pPr marL="457200" indent="-457200">
              <a:buFont typeface="Arial" panose="020B0604020202020204" pitchFamily="34" charset="0"/>
              <a:buChar char="•"/>
            </a:pPr>
            <a:r>
              <a:rPr lang="en-US" sz="2400" dirty="0"/>
              <a:t>Importance of Big Data and Real world applications</a:t>
            </a:r>
          </a:p>
          <a:p>
            <a:pPr marL="457200" indent="-457200">
              <a:buFont typeface="Arial" panose="020B0604020202020204" pitchFamily="34" charset="0"/>
              <a:buChar char="•"/>
            </a:pPr>
            <a:r>
              <a:rPr lang="en-US" sz="2400" dirty="0"/>
              <a:t>Large datasets and Visual Data Intelligence</a:t>
            </a:r>
          </a:p>
          <a:p>
            <a:pPr marL="457200" indent="-457200">
              <a:buFont typeface="Arial" panose="020B0604020202020204" pitchFamily="34" charset="0"/>
              <a:buChar char="•"/>
            </a:pPr>
            <a:r>
              <a:rPr lang="en-US" sz="2400" dirty="0"/>
              <a:t>Multimodal Approach</a:t>
            </a:r>
          </a:p>
          <a:p>
            <a:pPr marL="457200" indent="-457200">
              <a:buFont typeface="Arial" panose="020B0604020202020204" pitchFamily="34" charset="0"/>
              <a:buChar char="•"/>
            </a:pPr>
            <a:r>
              <a:rPr lang="en-US" sz="2400" dirty="0"/>
              <a:t>Tools, platforms and frameworks</a:t>
            </a:r>
            <a:endParaRPr lang="hr-HR" sz="2400" dirty="0"/>
          </a:p>
          <a:p>
            <a:pPr marL="457200" indent="-457200">
              <a:buFont typeface="Arial" panose="020B0604020202020204" pitchFamily="34" charset="0"/>
              <a:buChar char="•"/>
            </a:pPr>
            <a:r>
              <a:rPr lang="en-US" sz="2400" dirty="0"/>
              <a:t>Business and technology landscapes </a:t>
            </a:r>
          </a:p>
          <a:p>
            <a:endParaRPr lang="en-US" sz="2800" dirty="0"/>
          </a:p>
          <a:p>
            <a:endParaRPr lang="en-US" dirty="0"/>
          </a:p>
        </p:txBody>
      </p:sp>
    </p:spTree>
    <p:extLst>
      <p:ext uri="{BB962C8B-B14F-4D97-AF65-F5344CB8AC3E}">
        <p14:creationId xmlns:p14="http://schemas.microsoft.com/office/powerpoint/2010/main" val="2528343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C2B5-A0A3-4B92-A95A-FA7256630A96}"/>
              </a:ext>
            </a:extLst>
          </p:cNvPr>
          <p:cNvSpPr>
            <a:spLocks noGrp="1"/>
          </p:cNvSpPr>
          <p:nvPr>
            <p:ph type="ctrTitle"/>
          </p:nvPr>
        </p:nvSpPr>
        <p:spPr/>
        <p:txBody>
          <a:bodyPr/>
          <a:lstStyle/>
          <a:p>
            <a:r>
              <a:rPr lang="hr-HR" dirty="0"/>
              <a:t>Transfer learning</a:t>
            </a:r>
            <a:endParaRPr lang="en-US" dirty="0"/>
          </a:p>
        </p:txBody>
      </p:sp>
      <p:sp>
        <p:nvSpPr>
          <p:cNvPr id="3" name="Subtitle 2">
            <a:extLst>
              <a:ext uri="{FF2B5EF4-FFF2-40B4-BE49-F238E27FC236}">
                <a16:creationId xmlns:a16="http://schemas.microsoft.com/office/drawing/2014/main" id="{C87001A1-5826-448A-A77C-1DA31B53CE51}"/>
              </a:ext>
            </a:extLst>
          </p:cNvPr>
          <p:cNvSpPr>
            <a:spLocks noGrp="1"/>
          </p:cNvSpPr>
          <p:nvPr>
            <p:ph type="subTitle" idx="1"/>
          </p:nvPr>
        </p:nvSpPr>
        <p:spPr/>
        <p:txBody>
          <a:bodyPr/>
          <a:lstStyle/>
          <a:p>
            <a:endParaRPr lang="hr-HR" dirty="0"/>
          </a:p>
          <a:p>
            <a:endParaRPr lang="en-US" dirty="0"/>
          </a:p>
        </p:txBody>
      </p:sp>
      <p:pic>
        <p:nvPicPr>
          <p:cNvPr id="31746" name="Picture 2" descr="https://notebooks.azure.com/Microsoft-Learning/projects/dev290x/raw/Module4%2FLab2%2Fimages%2FTransfer_Learning_Strategies.png">
            <a:extLst>
              <a:ext uri="{FF2B5EF4-FFF2-40B4-BE49-F238E27FC236}">
                <a16:creationId xmlns:a16="http://schemas.microsoft.com/office/drawing/2014/main" id="{F8F96426-CFF3-48B8-BCA1-A733038AD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2085975"/>
            <a:ext cx="7344816" cy="39117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35E8C17-785B-4352-8148-3B308EDF85F6}"/>
              </a:ext>
            </a:extLst>
          </p:cNvPr>
          <p:cNvSpPr/>
          <p:nvPr/>
        </p:nvSpPr>
        <p:spPr>
          <a:xfrm>
            <a:off x="9985791" y="5928106"/>
            <a:ext cx="1380506" cy="276999"/>
          </a:xfrm>
          <a:prstGeom prst="rect">
            <a:avLst/>
          </a:prstGeom>
        </p:spPr>
        <p:txBody>
          <a:bodyPr wrap="none">
            <a:spAutoFit/>
          </a:bodyPr>
          <a:lstStyle/>
          <a:p>
            <a:r>
              <a:rPr lang="hr-HR" sz="1200" dirty="0">
                <a:solidFill>
                  <a:srgbClr val="575651"/>
                </a:solidFill>
                <a:latin typeface="+mn-lt"/>
              </a:rPr>
              <a:t>Source</a:t>
            </a:r>
            <a:r>
              <a:rPr lang="en-US" sz="1200" dirty="0">
                <a:solidFill>
                  <a:srgbClr val="575651"/>
                </a:solidFill>
                <a:latin typeface="+mn-lt"/>
              </a:rPr>
              <a:t>: </a:t>
            </a:r>
            <a:r>
              <a:rPr lang="hr-HR" sz="1200" dirty="0">
                <a:solidFill>
                  <a:srgbClr val="575651"/>
                </a:solidFill>
                <a:latin typeface="+mn-lt"/>
              </a:rPr>
              <a:t>Microsoft</a:t>
            </a:r>
            <a:endParaRPr lang="en-US" sz="1200" dirty="0">
              <a:latin typeface="+mn-lt"/>
            </a:endParaRPr>
          </a:p>
        </p:txBody>
      </p:sp>
    </p:spTree>
    <p:extLst>
      <p:ext uri="{BB962C8B-B14F-4D97-AF65-F5344CB8AC3E}">
        <p14:creationId xmlns:p14="http://schemas.microsoft.com/office/powerpoint/2010/main" val="2984825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Learning General Representations</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33400" y="1581150"/>
            <a:ext cx="11035208" cy="4440138"/>
          </a:xfrm>
        </p:spPr>
        <p:txBody>
          <a:bodyPr>
            <a:noAutofit/>
          </a:bodyPr>
          <a:lstStyle/>
          <a:p>
            <a:r>
              <a:rPr lang="en-US" b="1" dirty="0"/>
              <a:t>Universal Representation Learning</a:t>
            </a:r>
          </a:p>
          <a:p>
            <a:pPr marL="342900" indent="-342900">
              <a:buFont typeface="Arial" panose="020B0604020202020204" pitchFamily="34" charset="0"/>
              <a:buChar char="•"/>
            </a:pPr>
            <a:r>
              <a:rPr lang="en-US" dirty="0"/>
              <a:t>Capturing common features across modalities.</a:t>
            </a:r>
          </a:p>
          <a:p>
            <a:r>
              <a:rPr lang="en-US" b="1" dirty="0"/>
              <a:t>Application Versatility</a:t>
            </a:r>
          </a:p>
          <a:p>
            <a:pPr marL="342900" indent="-342900">
              <a:buFont typeface="Arial" panose="020B0604020202020204" pitchFamily="34" charset="0"/>
              <a:buChar char="•"/>
            </a:pPr>
            <a:r>
              <a:rPr lang="en-US" dirty="0"/>
              <a:t>Adaptable to sentiment analysis, QA, text generation.</a:t>
            </a:r>
          </a:p>
          <a:p>
            <a:r>
              <a:rPr lang="en-US" b="1" dirty="0"/>
              <a:t>Language and Vision Synergy</a:t>
            </a:r>
          </a:p>
          <a:p>
            <a:pPr marL="342900" indent="-342900">
              <a:buFont typeface="Arial" panose="020B0604020202020204" pitchFamily="34" charset="0"/>
              <a:buChar char="•"/>
            </a:pPr>
            <a:r>
              <a:rPr lang="en-US" dirty="0"/>
              <a:t>Integrating NLP and computer vision capabilities.</a:t>
            </a:r>
          </a:p>
          <a:p>
            <a:r>
              <a:rPr lang="en-US" b="1" dirty="0"/>
              <a:t>Speech Recognition Advancements</a:t>
            </a:r>
          </a:p>
          <a:p>
            <a:pPr marL="342900" indent="-342900">
              <a:buFont typeface="Arial" panose="020B0604020202020204" pitchFamily="34" charset="0"/>
              <a:buChar char="•"/>
            </a:pPr>
            <a:r>
              <a:rPr lang="en-US" dirty="0"/>
              <a:t>Improving accuracy and contextual understanding.</a:t>
            </a:r>
          </a:p>
          <a:p>
            <a:r>
              <a:rPr lang="en-US" b="1" dirty="0"/>
              <a:t>Domain Transferability</a:t>
            </a:r>
          </a:p>
          <a:p>
            <a:pPr marL="342900" indent="-342900">
              <a:buFont typeface="Arial" panose="020B0604020202020204" pitchFamily="34" charset="0"/>
              <a:buChar char="•"/>
            </a:pPr>
            <a:r>
              <a:rPr lang="en-US" dirty="0"/>
              <a:t>Applying learned models to new tasks and industries.</a:t>
            </a:r>
          </a:p>
          <a:p>
            <a:br>
              <a:rPr lang="en-US" dirty="0"/>
            </a:br>
            <a:endParaRPr lang="en-US" sz="2400" dirty="0">
              <a:latin typeface="Söhne"/>
            </a:endParaRPr>
          </a:p>
        </p:txBody>
      </p:sp>
    </p:spTree>
    <p:extLst>
      <p:ext uri="{BB962C8B-B14F-4D97-AF65-F5344CB8AC3E}">
        <p14:creationId xmlns:p14="http://schemas.microsoft.com/office/powerpoint/2010/main" val="72779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Limitations</a:t>
            </a:r>
          </a:p>
        </p:txBody>
      </p:sp>
      <p:pic>
        <p:nvPicPr>
          <p:cNvPr id="3074" name="Picture 2" descr="Foundational Models Are Not Omnipotent">
            <a:extLst>
              <a:ext uri="{FF2B5EF4-FFF2-40B4-BE49-F238E27FC236}">
                <a16:creationId xmlns:a16="http://schemas.microsoft.com/office/drawing/2014/main" id="{9D9CC399-2E1F-4E0E-BFFF-DC806CD2F7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480" y="2204864"/>
            <a:ext cx="4091567" cy="33125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wo distinct eras of computing using in Training AI Systems">
            <a:extLst>
              <a:ext uri="{FF2B5EF4-FFF2-40B4-BE49-F238E27FC236}">
                <a16:creationId xmlns:a16="http://schemas.microsoft.com/office/drawing/2014/main" id="{6C04A064-9DC4-4639-882B-0DB1E41ACDA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0016" y="2094091"/>
            <a:ext cx="4844603" cy="353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274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707D-C397-4765-AC27-284904D86BA0}"/>
              </a:ext>
            </a:extLst>
          </p:cNvPr>
          <p:cNvSpPr>
            <a:spLocks noGrp="1"/>
          </p:cNvSpPr>
          <p:nvPr>
            <p:ph type="ctrTitle"/>
          </p:nvPr>
        </p:nvSpPr>
        <p:spPr/>
        <p:txBody>
          <a:bodyPr/>
          <a:lstStyle/>
          <a:p>
            <a:r>
              <a:rPr lang="en-US" dirty="0"/>
              <a:t>Highway to Matrix</a:t>
            </a:r>
            <a:endParaRPr lang="hr-HR" dirty="0"/>
          </a:p>
        </p:txBody>
      </p:sp>
    </p:spTree>
    <p:extLst>
      <p:ext uri="{BB962C8B-B14F-4D97-AF65-F5344CB8AC3E}">
        <p14:creationId xmlns:p14="http://schemas.microsoft.com/office/powerpoint/2010/main" val="9329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8E87-CAF3-4C74-82EF-382C3E3A811A}"/>
              </a:ext>
            </a:extLst>
          </p:cNvPr>
          <p:cNvSpPr>
            <a:spLocks noGrp="1"/>
          </p:cNvSpPr>
          <p:nvPr>
            <p:ph type="ctrTitle"/>
          </p:nvPr>
        </p:nvSpPr>
        <p:spPr/>
        <p:txBody>
          <a:bodyPr/>
          <a:lstStyle/>
          <a:p>
            <a:r>
              <a:rPr lang="en-US" dirty="0"/>
              <a:t>Introduction to Multimodal Deep Learning</a:t>
            </a:r>
          </a:p>
        </p:txBody>
      </p:sp>
      <p:sp>
        <p:nvSpPr>
          <p:cNvPr id="3" name="Subtitle 2">
            <a:extLst>
              <a:ext uri="{FF2B5EF4-FFF2-40B4-BE49-F238E27FC236}">
                <a16:creationId xmlns:a16="http://schemas.microsoft.com/office/drawing/2014/main" id="{A76E22FD-223B-4576-9160-81803F7261E2}"/>
              </a:ext>
            </a:extLst>
          </p:cNvPr>
          <p:cNvSpPr>
            <a:spLocks noGrp="1"/>
          </p:cNvSpPr>
          <p:nvPr>
            <p:ph type="subTitle" idx="1"/>
          </p:nvPr>
        </p:nvSpPr>
        <p:spPr/>
        <p:txBody>
          <a:bodyPr/>
          <a:lstStyle/>
          <a:p>
            <a:r>
              <a:rPr lang="en-US" b="1" dirty="0"/>
              <a:t>Human Senses as Inspiration</a:t>
            </a:r>
          </a:p>
          <a:p>
            <a:pPr marL="342900" indent="-342900">
              <a:buFont typeface="Arial" panose="020B0604020202020204" pitchFamily="34" charset="0"/>
              <a:buChar char="•"/>
            </a:pPr>
            <a:r>
              <a:rPr lang="en-US" dirty="0"/>
              <a:t>AI aims to mimic the human brain's ability to process multiple senses simultaneously.</a:t>
            </a:r>
          </a:p>
          <a:p>
            <a:r>
              <a:rPr lang="en-US" b="1" dirty="0"/>
              <a:t>The Concept of Modalities</a:t>
            </a:r>
          </a:p>
          <a:p>
            <a:pPr marL="342900" indent="-342900">
              <a:buFont typeface="Arial" panose="020B0604020202020204" pitchFamily="34" charset="0"/>
              <a:buChar char="•"/>
            </a:pPr>
            <a:r>
              <a:rPr lang="en-US" dirty="0"/>
              <a:t>Understanding how different forms of data (images, audio, text, etc.) are integrated.</a:t>
            </a:r>
          </a:p>
          <a:p>
            <a:r>
              <a:rPr lang="en-US" b="1" dirty="0"/>
              <a:t>Multimodal Neural Networks</a:t>
            </a:r>
          </a:p>
          <a:p>
            <a:pPr marL="342900" indent="-342900">
              <a:buFont typeface="Arial" panose="020B0604020202020204" pitchFamily="34" charset="0"/>
              <a:buChar char="•"/>
            </a:pPr>
            <a:r>
              <a:rPr lang="en-US" dirty="0"/>
              <a:t>Mimicking the human brain's processing of multimodal inputs.</a:t>
            </a:r>
          </a:p>
          <a:p>
            <a:r>
              <a:rPr lang="en-US" b="1" dirty="0"/>
              <a:t>Importance in AI</a:t>
            </a:r>
          </a:p>
          <a:p>
            <a:pPr marL="342900" indent="-342900">
              <a:buFont typeface="Arial" panose="020B0604020202020204" pitchFamily="34" charset="0"/>
              <a:buChar char="•"/>
            </a:pPr>
            <a:r>
              <a:rPr lang="en-US" dirty="0"/>
              <a:t>Advancing AI to interpret and reason across various modalities.</a:t>
            </a:r>
          </a:p>
          <a:p>
            <a:endParaRPr lang="en-US" dirty="0"/>
          </a:p>
        </p:txBody>
      </p:sp>
    </p:spTree>
    <p:extLst>
      <p:ext uri="{BB962C8B-B14F-4D97-AF65-F5344CB8AC3E}">
        <p14:creationId xmlns:p14="http://schemas.microsoft.com/office/powerpoint/2010/main" val="2058178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Multimodal AI</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25838" y="2767852"/>
            <a:ext cx="5282130" cy="2927970"/>
          </a:xfrm>
        </p:spPr>
        <p:txBody>
          <a:bodyPr>
            <a:normAutofit/>
          </a:bodyPr>
          <a:lstStyle/>
          <a:p>
            <a:r>
              <a:rPr lang="en-US" b="1" dirty="0"/>
              <a:t>Definition</a:t>
            </a:r>
            <a:r>
              <a:rPr lang="en-US" dirty="0"/>
              <a:t>: </a:t>
            </a:r>
          </a:p>
          <a:p>
            <a:r>
              <a:rPr lang="en-US" dirty="0"/>
              <a:t>Multimodal AI involves the integration and processing of data from multiple different modes or types. </a:t>
            </a:r>
          </a:p>
          <a:p>
            <a:r>
              <a:rPr lang="en-US" dirty="0"/>
              <a:t>These modes can include text, images, video, audio, sensory data, etc.</a:t>
            </a:r>
          </a:p>
        </p:txBody>
      </p:sp>
      <p:pic>
        <p:nvPicPr>
          <p:cNvPr id="1026" name="Picture 2" descr="https://scontent-vie1-1.xx.fbcdn.net/v/t39.2365-6/346043463_232473059401385_3386551006568978005_n.gif?_nc_cat=101&amp;ccb=1-7&amp;_nc_sid=e280be&amp;_nc_ohc=PQe_FXeaEX0AX_tMdX8&amp;_nc_ht=scontent-vie1-1.xx&amp;oh=00_AfDoG2nCHQNlLcd2ziSQwNRimDYlSSfHvUl-1MdmGA2tAg&amp;oe=656B1830">
            <a:extLst>
              <a:ext uri="{FF2B5EF4-FFF2-40B4-BE49-F238E27FC236}">
                <a16:creationId xmlns:a16="http://schemas.microsoft.com/office/drawing/2014/main" id="{EE85C6C1-D292-4666-BA53-8C363E2F8BF2}"/>
              </a:ext>
            </a:extLst>
          </p:cNvPr>
          <p:cNvPicPr>
            <a:picLocks noChangeAspect="1" noChangeArrowheads="1" noCrop="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1987" y="1151951"/>
            <a:ext cx="7417028" cy="417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138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F8423-A263-4249-93E4-AE9DD3BC1E46}"/>
              </a:ext>
            </a:extLst>
          </p:cNvPr>
          <p:cNvSpPr>
            <a:spLocks noGrp="1"/>
          </p:cNvSpPr>
          <p:nvPr>
            <p:ph type="ctrTitle"/>
          </p:nvPr>
        </p:nvSpPr>
        <p:spPr/>
        <p:txBody>
          <a:bodyPr/>
          <a:lstStyle/>
          <a:p>
            <a:r>
              <a:rPr lang="en-US" dirty="0"/>
              <a:t>What is Multimodal Deep Learning?</a:t>
            </a:r>
          </a:p>
        </p:txBody>
      </p:sp>
      <p:sp>
        <p:nvSpPr>
          <p:cNvPr id="3" name="Subtitle 2">
            <a:extLst>
              <a:ext uri="{FF2B5EF4-FFF2-40B4-BE49-F238E27FC236}">
                <a16:creationId xmlns:a16="http://schemas.microsoft.com/office/drawing/2014/main" id="{30BF66B4-905C-42E3-A768-34E572B1D677}"/>
              </a:ext>
            </a:extLst>
          </p:cNvPr>
          <p:cNvSpPr>
            <a:spLocks noGrp="1"/>
          </p:cNvSpPr>
          <p:nvPr>
            <p:ph type="subTitle" idx="1"/>
          </p:nvPr>
        </p:nvSpPr>
        <p:spPr/>
        <p:txBody>
          <a:bodyPr/>
          <a:lstStyle/>
          <a:p>
            <a:r>
              <a:rPr lang="en-US" b="1" dirty="0"/>
              <a:t>Definition</a:t>
            </a:r>
          </a:p>
          <a:p>
            <a:pPr marL="342900" indent="-342900">
              <a:buFont typeface="Arial" panose="020B0604020202020204" pitchFamily="34" charset="0"/>
              <a:buChar char="•"/>
            </a:pPr>
            <a:r>
              <a:rPr lang="en-US" dirty="0"/>
              <a:t>Combining different types of data to enhance learning models.</a:t>
            </a:r>
          </a:p>
          <a:p>
            <a:r>
              <a:rPr lang="en-US" b="1" dirty="0"/>
              <a:t>Beyond Unimodal Models</a:t>
            </a:r>
          </a:p>
          <a:p>
            <a:pPr marL="342900" indent="-342900">
              <a:buFont typeface="Arial" panose="020B0604020202020204" pitchFamily="34" charset="0"/>
              <a:buChar char="•"/>
            </a:pPr>
            <a:r>
              <a:rPr lang="en-US" dirty="0"/>
              <a:t>Overcoming limitations of single-modality models.</a:t>
            </a:r>
          </a:p>
          <a:p>
            <a:r>
              <a:rPr lang="en-US" b="1" dirty="0"/>
              <a:t>Enriched Comprehension</a:t>
            </a:r>
          </a:p>
          <a:p>
            <a:pPr marL="342900" indent="-342900">
              <a:buFont typeface="Arial" panose="020B0604020202020204" pitchFamily="34" charset="0"/>
              <a:buChar char="•"/>
            </a:pPr>
            <a:r>
              <a:rPr lang="en-US" dirty="0"/>
              <a:t>Gaining deeper understanding by integrating visual, auditory, and textual data.</a:t>
            </a:r>
          </a:p>
          <a:p>
            <a:r>
              <a:rPr lang="en-US" b="1" dirty="0"/>
              <a:t>Examples</a:t>
            </a:r>
          </a:p>
          <a:p>
            <a:pPr marL="342900" indent="-342900">
              <a:buFont typeface="Arial" panose="020B0604020202020204" pitchFamily="34" charset="0"/>
              <a:buChar char="•"/>
            </a:pPr>
            <a:r>
              <a:rPr lang="en-US" dirty="0"/>
              <a:t>Emotion recognition using both visual and auditory cues.</a:t>
            </a:r>
          </a:p>
          <a:p>
            <a:r>
              <a:rPr lang="en-US" b="1" dirty="0"/>
              <a:t>Significance</a:t>
            </a:r>
          </a:p>
          <a:p>
            <a:pPr marL="342900" indent="-342900">
              <a:buFont typeface="Arial" panose="020B0604020202020204" pitchFamily="34" charset="0"/>
              <a:buChar char="•"/>
            </a:pPr>
            <a:r>
              <a:rPr lang="en-US" dirty="0"/>
              <a:t>Represents a significant leap in mimicking human-like processing.</a:t>
            </a:r>
          </a:p>
          <a:p>
            <a:endParaRPr lang="en-US" dirty="0"/>
          </a:p>
        </p:txBody>
      </p:sp>
    </p:spTree>
    <p:extLst>
      <p:ext uri="{BB962C8B-B14F-4D97-AF65-F5344CB8AC3E}">
        <p14:creationId xmlns:p14="http://schemas.microsoft.com/office/powerpoint/2010/main" val="3903254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Multimodal AI</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25838" y="2767852"/>
            <a:ext cx="4194448" cy="2927970"/>
          </a:xfrm>
        </p:spPr>
        <p:txBody>
          <a:bodyPr>
            <a:normAutofit/>
          </a:bodyPr>
          <a:lstStyle/>
          <a:p>
            <a:r>
              <a:rPr lang="en-US" b="1" dirty="0"/>
              <a:t>Purpose</a:t>
            </a:r>
            <a:r>
              <a:rPr lang="en-US" dirty="0"/>
              <a:t>: </a:t>
            </a:r>
          </a:p>
          <a:p>
            <a:r>
              <a:rPr lang="en-US" dirty="0"/>
              <a:t>The goal is to create systems that can understand and interpret complex scenarios or datasets that include different types of data (analyze a news article by considering the text, images and videos together</a:t>
            </a:r>
          </a:p>
        </p:txBody>
      </p:sp>
      <p:pic>
        <p:nvPicPr>
          <p:cNvPr id="1026" name="Picture 2" descr="https://scontent-vie1-1.xx.fbcdn.net/v/t39.2365-6/346043463_232473059401385_3386551006568978005_n.gif?_nc_cat=101&amp;ccb=1-7&amp;_nc_sid=e280be&amp;_nc_ohc=PQe_FXeaEX0AX_tMdX8&amp;_nc_ht=scontent-vie1-1.xx&amp;oh=00_AfDoG2nCHQNlLcd2ziSQwNRimDYlSSfHvUl-1MdmGA2tAg&amp;oe=656B1830">
            <a:extLst>
              <a:ext uri="{FF2B5EF4-FFF2-40B4-BE49-F238E27FC236}">
                <a16:creationId xmlns:a16="http://schemas.microsoft.com/office/drawing/2014/main" id="{EE85C6C1-D292-4666-BA53-8C363E2F8BF2}"/>
              </a:ext>
            </a:extLst>
          </p:cNvPr>
          <p:cNvPicPr>
            <a:picLocks noChangeAspect="1" noChangeArrowheads="1" noCrop="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07768" y="1104772"/>
            <a:ext cx="7417028" cy="417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441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Multimodal AI</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25838" y="2767852"/>
            <a:ext cx="4194448" cy="2927970"/>
          </a:xfrm>
        </p:spPr>
        <p:txBody>
          <a:bodyPr>
            <a:normAutofit/>
          </a:bodyPr>
          <a:lstStyle/>
          <a:p>
            <a:r>
              <a:rPr lang="en-US" b="1" dirty="0"/>
              <a:t>Complexity</a:t>
            </a:r>
            <a:r>
              <a:rPr lang="en-US" dirty="0"/>
              <a:t>: </a:t>
            </a:r>
          </a:p>
          <a:p>
            <a:r>
              <a:rPr lang="en-US" dirty="0"/>
              <a:t>These systems must be capable of understanding the nuances and relationships between different types of data. </a:t>
            </a:r>
          </a:p>
          <a:p>
            <a:r>
              <a:rPr lang="en-US" dirty="0"/>
              <a:t>For instance, recognizing that a certain image in an article is directly relevant to a specific paragraph in the text.</a:t>
            </a:r>
          </a:p>
        </p:txBody>
      </p:sp>
      <p:pic>
        <p:nvPicPr>
          <p:cNvPr id="1026" name="Picture 2" descr="https://scontent-vie1-1.xx.fbcdn.net/v/t39.2365-6/346043463_232473059401385_3386551006568978005_n.gif?_nc_cat=101&amp;ccb=1-7&amp;_nc_sid=e280be&amp;_nc_ohc=PQe_FXeaEX0AX_tMdX8&amp;_nc_ht=scontent-vie1-1.xx&amp;oh=00_AfDoG2nCHQNlLcd2ziSQwNRimDYlSSfHvUl-1MdmGA2tAg&amp;oe=656B1830">
            <a:extLst>
              <a:ext uri="{FF2B5EF4-FFF2-40B4-BE49-F238E27FC236}">
                <a16:creationId xmlns:a16="http://schemas.microsoft.com/office/drawing/2014/main" id="{EE85C6C1-D292-4666-BA53-8C363E2F8BF2}"/>
              </a:ext>
            </a:extLst>
          </p:cNvPr>
          <p:cNvPicPr>
            <a:picLocks noChangeAspect="1" noChangeArrowheads="1" noCrop="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07768" y="1104772"/>
            <a:ext cx="7417028" cy="417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731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26F2-7245-41C7-8798-575D65D648DC}"/>
              </a:ext>
            </a:extLst>
          </p:cNvPr>
          <p:cNvSpPr>
            <a:spLocks noGrp="1"/>
          </p:cNvSpPr>
          <p:nvPr>
            <p:ph type="ctrTitle"/>
          </p:nvPr>
        </p:nvSpPr>
        <p:spPr/>
        <p:txBody>
          <a:bodyPr/>
          <a:lstStyle/>
          <a:p>
            <a:r>
              <a:rPr lang="en-US" dirty="0"/>
              <a:t>How Multimodal Learning Works</a:t>
            </a:r>
          </a:p>
        </p:txBody>
      </p:sp>
      <p:sp>
        <p:nvSpPr>
          <p:cNvPr id="3" name="Subtitle 2">
            <a:extLst>
              <a:ext uri="{FF2B5EF4-FFF2-40B4-BE49-F238E27FC236}">
                <a16:creationId xmlns:a16="http://schemas.microsoft.com/office/drawing/2014/main" id="{8EC16800-7D81-4B63-800C-FA60F2324DB7}"/>
              </a:ext>
            </a:extLst>
          </p:cNvPr>
          <p:cNvSpPr>
            <a:spLocks noGrp="1"/>
          </p:cNvSpPr>
          <p:nvPr>
            <p:ph type="subTitle" idx="1"/>
          </p:nvPr>
        </p:nvSpPr>
        <p:spPr>
          <a:xfrm>
            <a:off x="533401" y="1581150"/>
            <a:ext cx="6138663" cy="4413250"/>
          </a:xfrm>
        </p:spPr>
        <p:txBody>
          <a:bodyPr>
            <a:normAutofit lnSpcReduction="10000"/>
          </a:bodyPr>
          <a:lstStyle/>
          <a:p>
            <a:r>
              <a:rPr lang="en-US" b="1" dirty="0"/>
              <a:t>Encoding</a:t>
            </a:r>
          </a:p>
          <a:p>
            <a:pPr marL="342900" indent="-342900">
              <a:buFont typeface="Arial" panose="020B0604020202020204" pitchFamily="34" charset="0"/>
              <a:buChar char="•"/>
            </a:pPr>
            <a:r>
              <a:rPr lang="en-US" dirty="0"/>
              <a:t>Creating meaningful representations from each modality.</a:t>
            </a:r>
          </a:p>
          <a:p>
            <a:r>
              <a:rPr lang="en-US" b="1" dirty="0"/>
              <a:t>Fusion Techniques</a:t>
            </a:r>
          </a:p>
          <a:p>
            <a:pPr marL="342900" indent="-342900">
              <a:buFont typeface="Arial" panose="020B0604020202020204" pitchFamily="34" charset="0"/>
              <a:buChar char="•"/>
            </a:pPr>
            <a:r>
              <a:rPr lang="en-US" dirty="0"/>
              <a:t>Combining features from different modalities.</a:t>
            </a:r>
          </a:p>
          <a:p>
            <a:r>
              <a:rPr lang="en-US" b="1" dirty="0"/>
              <a:t>Classification Models</a:t>
            </a:r>
          </a:p>
          <a:p>
            <a:pPr marL="342900" indent="-342900">
              <a:buFont typeface="Arial" panose="020B0604020202020204" pitchFamily="34" charset="0"/>
              <a:buChar char="•"/>
            </a:pPr>
            <a:r>
              <a:rPr lang="en-US" dirty="0"/>
              <a:t>Utilizing the fused data for predictions.</a:t>
            </a:r>
          </a:p>
          <a:p>
            <a:r>
              <a:rPr lang="en-US" b="1" dirty="0"/>
              <a:t>Importance of Architecture</a:t>
            </a:r>
          </a:p>
          <a:p>
            <a:pPr marL="342900" indent="-342900">
              <a:buFont typeface="Arial" panose="020B0604020202020204" pitchFamily="34" charset="0"/>
              <a:buChar char="•"/>
            </a:pPr>
            <a:r>
              <a:rPr lang="en-US" dirty="0"/>
              <a:t>The role of unimodal encoders and fusion networks.</a:t>
            </a:r>
          </a:p>
          <a:p>
            <a:r>
              <a:rPr lang="en-US" b="1" dirty="0"/>
              <a:t>End-to-End Workflow</a:t>
            </a:r>
          </a:p>
          <a:p>
            <a:pPr marL="342900" indent="-342900">
              <a:buFont typeface="Arial" panose="020B0604020202020204" pitchFamily="34" charset="0"/>
              <a:buChar char="•"/>
            </a:pPr>
            <a:r>
              <a:rPr lang="en-US" dirty="0"/>
              <a:t>From individual modalities to combined interpretation.</a:t>
            </a:r>
          </a:p>
        </p:txBody>
      </p:sp>
      <p:pic>
        <p:nvPicPr>
          <p:cNvPr id="5" name="Picture 4">
            <a:extLst>
              <a:ext uri="{FF2B5EF4-FFF2-40B4-BE49-F238E27FC236}">
                <a16:creationId xmlns:a16="http://schemas.microsoft.com/office/drawing/2014/main" id="{6FBA0F07-A16F-48FE-B878-D75072788F79}"/>
              </a:ext>
            </a:extLst>
          </p:cNvPr>
          <p:cNvPicPr>
            <a:picLocks noChangeAspect="1"/>
          </p:cNvPicPr>
          <p:nvPr/>
        </p:nvPicPr>
        <p:blipFill>
          <a:blip r:embed="rId2"/>
          <a:stretch>
            <a:fillRect/>
          </a:stretch>
        </p:blipFill>
        <p:spPr>
          <a:xfrm>
            <a:off x="6456040" y="2708920"/>
            <a:ext cx="5298321" cy="2909856"/>
          </a:xfrm>
          <a:prstGeom prst="rect">
            <a:avLst/>
          </a:prstGeom>
        </p:spPr>
      </p:pic>
    </p:spTree>
    <p:extLst>
      <p:ext uri="{BB962C8B-B14F-4D97-AF65-F5344CB8AC3E}">
        <p14:creationId xmlns:p14="http://schemas.microsoft.com/office/powerpoint/2010/main" val="293709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Course/Lecture</a:t>
            </a:r>
            <a:r>
              <a:rPr lang="hr-HR" dirty="0"/>
              <a:t> goals</a:t>
            </a:r>
            <a:endParaRPr lang="en-US" dirty="0"/>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33400" y="1581150"/>
            <a:ext cx="11658600" cy="4413250"/>
          </a:xfrm>
        </p:spPr>
        <p:txBody>
          <a:bodyPr>
            <a:normAutofit/>
          </a:bodyPr>
          <a:lstStyle/>
          <a:p>
            <a:pPr marL="457200" indent="-457200">
              <a:buFont typeface="Arial" panose="020B0604020202020204" pitchFamily="34" charset="0"/>
              <a:buChar char="•"/>
            </a:pPr>
            <a:r>
              <a:rPr lang="en-US" sz="2400" dirty="0"/>
              <a:t>Define data analytics concepts</a:t>
            </a:r>
          </a:p>
          <a:p>
            <a:pPr marL="457200" indent="-457200">
              <a:buFont typeface="Arial" panose="020B0604020202020204" pitchFamily="34" charset="0"/>
              <a:buChar char="•"/>
            </a:pPr>
            <a:r>
              <a:rPr lang="en-US" sz="2400" dirty="0"/>
              <a:t>Acquire, preprocess, analyze large datasets</a:t>
            </a:r>
          </a:p>
          <a:p>
            <a:pPr marL="457200" indent="-457200">
              <a:buFont typeface="Arial" panose="020B0604020202020204" pitchFamily="34" charset="0"/>
              <a:buChar char="•"/>
            </a:pPr>
            <a:r>
              <a:rPr lang="en-US" sz="2400" dirty="0"/>
              <a:t>Apply techniques to extract information and knowledge from large datasets</a:t>
            </a:r>
          </a:p>
          <a:p>
            <a:pPr marL="457200" indent="-457200">
              <a:buFont typeface="Arial" panose="020B0604020202020204" pitchFamily="34" charset="0"/>
              <a:buChar char="•"/>
            </a:pPr>
            <a:r>
              <a:rPr lang="en-US" sz="2400" dirty="0"/>
              <a:t>Importance of multimodal approach in knowledge extraction</a:t>
            </a:r>
          </a:p>
          <a:p>
            <a:pPr marL="457200" indent="-457200">
              <a:buFont typeface="Arial" panose="020B0604020202020204" pitchFamily="34" charset="0"/>
              <a:buChar char="•"/>
            </a:pPr>
            <a:r>
              <a:rPr lang="en-US" sz="2400" dirty="0"/>
              <a:t>Define vector stores and databases </a:t>
            </a:r>
          </a:p>
          <a:p>
            <a:pPr marL="457200" indent="-457200">
              <a:buFont typeface="Arial" panose="020B0604020202020204" pitchFamily="34" charset="0"/>
              <a:buChar char="•"/>
            </a:pPr>
            <a:r>
              <a:rPr lang="hr-HR" sz="2400" dirty="0"/>
              <a:t>Acquire, preprocess, </a:t>
            </a:r>
            <a:r>
              <a:rPr lang="en-US" sz="2400" dirty="0"/>
              <a:t>analyze and</a:t>
            </a:r>
            <a:r>
              <a:rPr lang="hr-HR" sz="2400" dirty="0"/>
              <a:t> </a:t>
            </a:r>
            <a:r>
              <a:rPr lang="hr-HR" sz="2400" dirty="0" err="1"/>
              <a:t>understand</a:t>
            </a:r>
            <a:r>
              <a:rPr lang="hr-HR" sz="2400" dirty="0"/>
              <a:t> </a:t>
            </a:r>
            <a:r>
              <a:rPr lang="en-US" sz="2400" dirty="0"/>
              <a:t>visual</a:t>
            </a:r>
            <a:r>
              <a:rPr lang="hr-HR" sz="2400" dirty="0"/>
              <a:t> datasets</a:t>
            </a:r>
          </a:p>
          <a:p>
            <a:pPr marL="457200" indent="-457200">
              <a:buFont typeface="Arial" panose="020B0604020202020204" pitchFamily="34" charset="0"/>
              <a:buChar char="•"/>
            </a:pPr>
            <a:r>
              <a:rPr lang="en-US" sz="2400" dirty="0"/>
              <a:t>Solve </a:t>
            </a:r>
            <a:r>
              <a:rPr lang="hr-HR" sz="2400" dirty="0"/>
              <a:t>basic </a:t>
            </a:r>
            <a:r>
              <a:rPr lang="en-US" sz="2400" dirty="0"/>
              <a:t>problems related to extraction of content</a:t>
            </a:r>
            <a:r>
              <a:rPr lang="hr-HR" sz="2400" dirty="0"/>
              <a:t> features</a:t>
            </a:r>
          </a:p>
          <a:p>
            <a:pPr marL="457200" indent="-457200">
              <a:buFont typeface="Arial" panose="020B0604020202020204" pitchFamily="34" charset="0"/>
              <a:buChar char="•"/>
            </a:pPr>
            <a:r>
              <a:rPr lang="en-US" sz="2400" dirty="0"/>
              <a:t>Analyze multimodal (text, audio, image, video) data to provide insightful reports </a:t>
            </a:r>
          </a:p>
        </p:txBody>
      </p:sp>
    </p:spTree>
    <p:extLst>
      <p:ext uri="{BB962C8B-B14F-4D97-AF65-F5344CB8AC3E}">
        <p14:creationId xmlns:p14="http://schemas.microsoft.com/office/powerpoint/2010/main" val="1667814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26F2-7245-41C7-8798-575D65D648DC}"/>
              </a:ext>
            </a:extLst>
          </p:cNvPr>
          <p:cNvSpPr>
            <a:spLocks noGrp="1"/>
          </p:cNvSpPr>
          <p:nvPr>
            <p:ph type="ctrTitle"/>
          </p:nvPr>
        </p:nvSpPr>
        <p:spPr/>
        <p:txBody>
          <a:bodyPr/>
          <a:lstStyle/>
          <a:p>
            <a:r>
              <a:rPr lang="en-US" dirty="0"/>
              <a:t>Architecture</a:t>
            </a:r>
          </a:p>
        </p:txBody>
      </p:sp>
      <p:sp>
        <p:nvSpPr>
          <p:cNvPr id="3" name="Subtitle 2">
            <a:extLst>
              <a:ext uri="{FF2B5EF4-FFF2-40B4-BE49-F238E27FC236}">
                <a16:creationId xmlns:a16="http://schemas.microsoft.com/office/drawing/2014/main" id="{8EC16800-7D81-4B63-800C-FA60F2324DB7}"/>
              </a:ext>
            </a:extLst>
          </p:cNvPr>
          <p:cNvSpPr>
            <a:spLocks noGrp="1"/>
          </p:cNvSpPr>
          <p:nvPr>
            <p:ph type="subTitle" idx="1"/>
          </p:nvPr>
        </p:nvSpPr>
        <p:spPr>
          <a:xfrm>
            <a:off x="533401" y="1581150"/>
            <a:ext cx="6138663" cy="4413250"/>
          </a:xfrm>
        </p:spPr>
        <p:txBody>
          <a:bodyPr>
            <a:normAutofit/>
          </a:bodyPr>
          <a:lstStyle/>
          <a:p>
            <a:pPr marL="457200" indent="-457200">
              <a:buFont typeface="+mj-lt"/>
              <a:buAutoNum type="arabicPeriod"/>
            </a:pPr>
            <a:r>
              <a:rPr lang="en-US" dirty="0"/>
              <a:t>Unimodal encoders that encode individual modalities. Usually, one for each input modality.</a:t>
            </a:r>
          </a:p>
          <a:p>
            <a:pPr marL="457200" indent="-457200">
              <a:buFont typeface="+mj-lt"/>
              <a:buAutoNum type="arabicPeriod"/>
            </a:pPr>
            <a:r>
              <a:rPr lang="en-US" dirty="0"/>
              <a:t>A fusion network that combines the features extracted from each input modality, during the encoding phase.</a:t>
            </a:r>
          </a:p>
          <a:p>
            <a:pPr marL="457200" indent="-457200">
              <a:buFont typeface="+mj-lt"/>
              <a:buAutoNum type="arabicPeriod"/>
            </a:pPr>
            <a:r>
              <a:rPr lang="en-US" dirty="0"/>
              <a:t>A classifier that accepts the fused data and makes predictions.</a:t>
            </a:r>
          </a:p>
        </p:txBody>
      </p:sp>
      <p:pic>
        <p:nvPicPr>
          <p:cNvPr id="6" name="Picture 5">
            <a:extLst>
              <a:ext uri="{FF2B5EF4-FFF2-40B4-BE49-F238E27FC236}">
                <a16:creationId xmlns:a16="http://schemas.microsoft.com/office/drawing/2014/main" id="{F07C7946-A043-43DB-BC51-A32218EF75A4}"/>
              </a:ext>
            </a:extLst>
          </p:cNvPr>
          <p:cNvPicPr>
            <a:picLocks noChangeAspect="1"/>
          </p:cNvPicPr>
          <p:nvPr/>
        </p:nvPicPr>
        <p:blipFill>
          <a:blip r:embed="rId2"/>
          <a:stretch>
            <a:fillRect/>
          </a:stretch>
        </p:blipFill>
        <p:spPr>
          <a:xfrm>
            <a:off x="6456040" y="2708920"/>
            <a:ext cx="5298321" cy="2909856"/>
          </a:xfrm>
          <a:prstGeom prst="rect">
            <a:avLst/>
          </a:prstGeom>
        </p:spPr>
      </p:pic>
    </p:spTree>
    <p:extLst>
      <p:ext uri="{BB962C8B-B14F-4D97-AF65-F5344CB8AC3E}">
        <p14:creationId xmlns:p14="http://schemas.microsoft.com/office/powerpoint/2010/main" val="2097725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26F2-7245-41C7-8798-575D65D648DC}"/>
              </a:ext>
            </a:extLst>
          </p:cNvPr>
          <p:cNvSpPr>
            <a:spLocks noGrp="1"/>
          </p:cNvSpPr>
          <p:nvPr>
            <p:ph type="ctrTitle"/>
          </p:nvPr>
        </p:nvSpPr>
        <p:spPr/>
        <p:txBody>
          <a:bodyPr/>
          <a:lstStyle/>
          <a:p>
            <a:r>
              <a:rPr lang="en-US" dirty="0"/>
              <a:t>Multimodal Deep Learning Datasets</a:t>
            </a:r>
          </a:p>
        </p:txBody>
      </p:sp>
      <p:sp>
        <p:nvSpPr>
          <p:cNvPr id="3" name="Subtitle 2">
            <a:extLst>
              <a:ext uri="{FF2B5EF4-FFF2-40B4-BE49-F238E27FC236}">
                <a16:creationId xmlns:a16="http://schemas.microsoft.com/office/drawing/2014/main" id="{8EC16800-7D81-4B63-800C-FA60F2324DB7}"/>
              </a:ext>
            </a:extLst>
          </p:cNvPr>
          <p:cNvSpPr>
            <a:spLocks noGrp="1"/>
          </p:cNvSpPr>
          <p:nvPr>
            <p:ph type="subTitle" idx="1"/>
          </p:nvPr>
        </p:nvSpPr>
        <p:spPr>
          <a:xfrm>
            <a:off x="533401" y="1581150"/>
            <a:ext cx="5706615" cy="4413250"/>
          </a:xfrm>
        </p:spPr>
        <p:txBody>
          <a:bodyPr>
            <a:normAutofit lnSpcReduction="10000"/>
          </a:bodyPr>
          <a:lstStyle/>
          <a:p>
            <a:r>
              <a:rPr lang="en-US" b="1" dirty="0"/>
              <a:t>Importance of Data</a:t>
            </a:r>
          </a:p>
          <a:p>
            <a:pPr marL="342900" indent="-342900">
              <a:buFont typeface="Arial" panose="020B0604020202020204" pitchFamily="34" charset="0"/>
              <a:buChar char="•"/>
            </a:pPr>
            <a:r>
              <a:rPr lang="en-US" dirty="0"/>
              <a:t>Essential for the advancement of multimodal machine learning.</a:t>
            </a:r>
          </a:p>
          <a:p>
            <a:r>
              <a:rPr lang="en-US" b="1" dirty="0"/>
              <a:t>Example Datasets</a:t>
            </a:r>
          </a:p>
          <a:p>
            <a:pPr marL="342900" indent="-342900">
              <a:buFont typeface="Arial" panose="020B0604020202020204" pitchFamily="34" charset="0"/>
              <a:buChar char="•"/>
            </a:pPr>
            <a:r>
              <a:rPr lang="en-US" dirty="0"/>
              <a:t>COCO-Captions, </a:t>
            </a:r>
          </a:p>
          <a:p>
            <a:pPr marL="342900" indent="-342900">
              <a:buFont typeface="Arial" panose="020B0604020202020204" pitchFamily="34" charset="0"/>
              <a:buChar char="•"/>
            </a:pPr>
            <a:r>
              <a:rPr lang="en-US" dirty="0"/>
              <a:t>VQA, CMU-MOSEI, </a:t>
            </a:r>
          </a:p>
          <a:p>
            <a:pPr marL="342900" indent="-342900">
              <a:buFont typeface="Arial" panose="020B0604020202020204" pitchFamily="34" charset="0"/>
              <a:buChar char="•"/>
            </a:pPr>
            <a:r>
              <a:rPr lang="en-US" dirty="0"/>
              <a:t>Social-IQ, </a:t>
            </a:r>
          </a:p>
          <a:p>
            <a:pPr marL="342900" indent="-342900">
              <a:buFont typeface="Arial" panose="020B0604020202020204" pitchFamily="34" charset="0"/>
              <a:buChar char="•"/>
            </a:pPr>
            <a:r>
              <a:rPr lang="en-US" dirty="0"/>
              <a:t>Kinetics 400/600/700.</a:t>
            </a:r>
          </a:p>
          <a:p>
            <a:r>
              <a:rPr lang="en-US" b="1" dirty="0"/>
              <a:t>Dataset Variety: </a:t>
            </a:r>
            <a:r>
              <a:rPr lang="en-US" dirty="0"/>
              <a:t>Includes images, text, audio and video content.</a:t>
            </a:r>
          </a:p>
          <a:p>
            <a:r>
              <a:rPr lang="en-US" b="1" dirty="0"/>
              <a:t>Applications</a:t>
            </a:r>
            <a:r>
              <a:rPr lang="en-US" dirty="0"/>
              <a:t>: Used for tasks like action recognition, emotion analysis and scene understanding.</a:t>
            </a:r>
          </a:p>
        </p:txBody>
      </p:sp>
      <p:pic>
        <p:nvPicPr>
          <p:cNvPr id="4" name="Picture 3">
            <a:extLst>
              <a:ext uri="{FF2B5EF4-FFF2-40B4-BE49-F238E27FC236}">
                <a16:creationId xmlns:a16="http://schemas.microsoft.com/office/drawing/2014/main" id="{44D47060-00D9-4174-A111-0D26C713E248}"/>
              </a:ext>
            </a:extLst>
          </p:cNvPr>
          <p:cNvPicPr>
            <a:picLocks noChangeAspect="1"/>
          </p:cNvPicPr>
          <p:nvPr/>
        </p:nvPicPr>
        <p:blipFill>
          <a:blip r:embed="rId2"/>
          <a:stretch>
            <a:fillRect/>
          </a:stretch>
        </p:blipFill>
        <p:spPr>
          <a:xfrm>
            <a:off x="9554812" y="1581150"/>
            <a:ext cx="2139281" cy="1837659"/>
          </a:xfrm>
          <a:prstGeom prst="rect">
            <a:avLst/>
          </a:prstGeom>
        </p:spPr>
      </p:pic>
      <p:pic>
        <p:nvPicPr>
          <p:cNvPr id="5" name="Picture 4">
            <a:extLst>
              <a:ext uri="{FF2B5EF4-FFF2-40B4-BE49-F238E27FC236}">
                <a16:creationId xmlns:a16="http://schemas.microsoft.com/office/drawing/2014/main" id="{53A0D4FA-9C83-4BCE-9F34-D0312D15E465}"/>
              </a:ext>
            </a:extLst>
          </p:cNvPr>
          <p:cNvPicPr>
            <a:picLocks noChangeAspect="1"/>
          </p:cNvPicPr>
          <p:nvPr/>
        </p:nvPicPr>
        <p:blipFill>
          <a:blip r:embed="rId3"/>
          <a:stretch>
            <a:fillRect/>
          </a:stretch>
        </p:blipFill>
        <p:spPr>
          <a:xfrm>
            <a:off x="6384032" y="3690367"/>
            <a:ext cx="5405224" cy="2265585"/>
          </a:xfrm>
          <a:prstGeom prst="rect">
            <a:avLst/>
          </a:prstGeom>
        </p:spPr>
      </p:pic>
    </p:spTree>
    <p:extLst>
      <p:ext uri="{BB962C8B-B14F-4D97-AF65-F5344CB8AC3E}">
        <p14:creationId xmlns:p14="http://schemas.microsoft.com/office/powerpoint/2010/main" val="471043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26F2-7245-41C7-8798-575D65D648DC}"/>
              </a:ext>
            </a:extLst>
          </p:cNvPr>
          <p:cNvSpPr>
            <a:spLocks noGrp="1"/>
          </p:cNvSpPr>
          <p:nvPr>
            <p:ph type="ctrTitle"/>
          </p:nvPr>
        </p:nvSpPr>
        <p:spPr/>
        <p:txBody>
          <a:bodyPr/>
          <a:lstStyle/>
          <a:p>
            <a:r>
              <a:rPr lang="en-US" dirty="0"/>
              <a:t>Multimodal Deep Learning Applications</a:t>
            </a:r>
          </a:p>
        </p:txBody>
      </p:sp>
      <p:sp>
        <p:nvSpPr>
          <p:cNvPr id="3" name="Subtitle 2">
            <a:extLst>
              <a:ext uri="{FF2B5EF4-FFF2-40B4-BE49-F238E27FC236}">
                <a16:creationId xmlns:a16="http://schemas.microsoft.com/office/drawing/2014/main" id="{8EC16800-7D81-4B63-800C-FA60F2324DB7}"/>
              </a:ext>
            </a:extLst>
          </p:cNvPr>
          <p:cNvSpPr>
            <a:spLocks noGrp="1"/>
          </p:cNvSpPr>
          <p:nvPr>
            <p:ph type="subTitle" idx="1"/>
          </p:nvPr>
        </p:nvSpPr>
        <p:spPr>
          <a:xfrm>
            <a:off x="533401" y="1581150"/>
            <a:ext cx="5778623" cy="4413250"/>
          </a:xfrm>
        </p:spPr>
        <p:txBody>
          <a:bodyPr>
            <a:normAutofit/>
          </a:bodyPr>
          <a:lstStyle/>
          <a:p>
            <a:r>
              <a:rPr lang="en-US" sz="1800" b="1" dirty="0"/>
              <a:t>Image Captioning </a:t>
            </a:r>
            <a:r>
              <a:rPr lang="en-US" sz="1800" dirty="0"/>
              <a:t>- Generating text descriptions for images.</a:t>
            </a:r>
          </a:p>
          <a:p>
            <a:r>
              <a:rPr lang="en-US" sz="1800" b="1" dirty="0"/>
              <a:t>Image Retrieval </a:t>
            </a:r>
            <a:r>
              <a:rPr lang="en-US" sz="1800" dirty="0"/>
              <a:t>- Finding relevant images using multimodal queries.</a:t>
            </a:r>
          </a:p>
          <a:p>
            <a:r>
              <a:rPr lang="en-US" sz="1800" b="1" dirty="0"/>
              <a:t>Text-to-Image Generation </a:t>
            </a:r>
            <a:r>
              <a:rPr lang="en-US" sz="1800" dirty="0"/>
              <a:t>- Creating images from textual descriptions.</a:t>
            </a:r>
          </a:p>
          <a:p>
            <a:r>
              <a:rPr lang="en-US" sz="1800" b="1" dirty="0"/>
              <a:t>Visual Question Answering </a:t>
            </a:r>
            <a:r>
              <a:rPr lang="en-US" sz="1800" dirty="0"/>
              <a:t>- Answering questions based on visual content.</a:t>
            </a:r>
          </a:p>
          <a:p>
            <a:r>
              <a:rPr lang="en-US" sz="1800" b="1" dirty="0"/>
              <a:t>Emotion Recognition </a:t>
            </a:r>
            <a:r>
              <a:rPr lang="en-US" sz="1800" dirty="0"/>
              <a:t>- Interpreting emotions using combined modalities.</a:t>
            </a:r>
          </a:p>
          <a:p>
            <a:r>
              <a:rPr lang="en-US" sz="1800" b="1" dirty="0"/>
              <a:t>Sentiment analysis </a:t>
            </a:r>
            <a:r>
              <a:rPr lang="en-US" sz="1800" dirty="0"/>
              <a:t>from combined text and audio data. </a:t>
            </a:r>
          </a:p>
          <a:p>
            <a:r>
              <a:rPr lang="en-US" sz="1800" b="1" dirty="0"/>
              <a:t>Autonomous vehicles </a:t>
            </a:r>
            <a:r>
              <a:rPr lang="en-US" sz="1800" dirty="0"/>
              <a:t>- </a:t>
            </a:r>
            <a:r>
              <a:rPr lang="en-US" sz="1800" dirty="0" err="1"/>
              <a:t>Pprocess</a:t>
            </a:r>
            <a:r>
              <a:rPr lang="en-US" sz="1800" dirty="0"/>
              <a:t> visual, radar and LIDAR data simultaneously.</a:t>
            </a:r>
          </a:p>
          <a:p>
            <a:endParaRPr lang="en-US" sz="1800" dirty="0"/>
          </a:p>
          <a:p>
            <a:endParaRPr lang="en-US" sz="1800" dirty="0"/>
          </a:p>
        </p:txBody>
      </p:sp>
      <p:pic>
        <p:nvPicPr>
          <p:cNvPr id="6" name="Picture 5">
            <a:extLst>
              <a:ext uri="{FF2B5EF4-FFF2-40B4-BE49-F238E27FC236}">
                <a16:creationId xmlns:a16="http://schemas.microsoft.com/office/drawing/2014/main" id="{00536C50-9206-4BE2-9A7F-3811465F2931}"/>
              </a:ext>
            </a:extLst>
          </p:cNvPr>
          <p:cNvPicPr>
            <a:picLocks noChangeAspect="1"/>
          </p:cNvPicPr>
          <p:nvPr/>
        </p:nvPicPr>
        <p:blipFill>
          <a:blip r:embed="rId2"/>
          <a:stretch>
            <a:fillRect/>
          </a:stretch>
        </p:blipFill>
        <p:spPr>
          <a:xfrm>
            <a:off x="9153357" y="1965659"/>
            <a:ext cx="2802347" cy="1228721"/>
          </a:xfrm>
          <a:prstGeom prst="rect">
            <a:avLst/>
          </a:prstGeom>
        </p:spPr>
      </p:pic>
      <p:pic>
        <p:nvPicPr>
          <p:cNvPr id="7" name="Picture 6">
            <a:extLst>
              <a:ext uri="{FF2B5EF4-FFF2-40B4-BE49-F238E27FC236}">
                <a16:creationId xmlns:a16="http://schemas.microsoft.com/office/drawing/2014/main" id="{20354505-28A0-43A2-9233-FA811B9F9200}"/>
              </a:ext>
            </a:extLst>
          </p:cNvPr>
          <p:cNvPicPr>
            <a:picLocks noChangeAspect="1"/>
          </p:cNvPicPr>
          <p:nvPr/>
        </p:nvPicPr>
        <p:blipFill>
          <a:blip r:embed="rId3"/>
          <a:stretch>
            <a:fillRect/>
          </a:stretch>
        </p:blipFill>
        <p:spPr>
          <a:xfrm>
            <a:off x="6389296" y="4035581"/>
            <a:ext cx="2492675" cy="1394453"/>
          </a:xfrm>
          <a:prstGeom prst="rect">
            <a:avLst/>
          </a:prstGeom>
        </p:spPr>
      </p:pic>
      <p:pic>
        <p:nvPicPr>
          <p:cNvPr id="8" name="Picture 7">
            <a:extLst>
              <a:ext uri="{FF2B5EF4-FFF2-40B4-BE49-F238E27FC236}">
                <a16:creationId xmlns:a16="http://schemas.microsoft.com/office/drawing/2014/main" id="{5BE6331E-00E6-4F37-8375-731834460834}"/>
              </a:ext>
            </a:extLst>
          </p:cNvPr>
          <p:cNvPicPr>
            <a:picLocks noChangeAspect="1"/>
          </p:cNvPicPr>
          <p:nvPr/>
        </p:nvPicPr>
        <p:blipFill>
          <a:blip r:embed="rId4"/>
          <a:stretch>
            <a:fillRect/>
          </a:stretch>
        </p:blipFill>
        <p:spPr>
          <a:xfrm>
            <a:off x="6425783" y="1673046"/>
            <a:ext cx="2508785" cy="1734067"/>
          </a:xfrm>
          <a:prstGeom prst="rect">
            <a:avLst/>
          </a:prstGeom>
        </p:spPr>
      </p:pic>
      <p:pic>
        <p:nvPicPr>
          <p:cNvPr id="9" name="Picture 8">
            <a:extLst>
              <a:ext uri="{FF2B5EF4-FFF2-40B4-BE49-F238E27FC236}">
                <a16:creationId xmlns:a16="http://schemas.microsoft.com/office/drawing/2014/main" id="{8F6A4086-7DE3-4777-8E1F-79C210194A3A}"/>
              </a:ext>
            </a:extLst>
          </p:cNvPr>
          <p:cNvPicPr>
            <a:picLocks noChangeAspect="1"/>
          </p:cNvPicPr>
          <p:nvPr/>
        </p:nvPicPr>
        <p:blipFill>
          <a:blip r:embed="rId5"/>
          <a:stretch>
            <a:fillRect/>
          </a:stretch>
        </p:blipFill>
        <p:spPr>
          <a:xfrm>
            <a:off x="8959243" y="3460116"/>
            <a:ext cx="2852935" cy="2545385"/>
          </a:xfrm>
          <a:prstGeom prst="rect">
            <a:avLst/>
          </a:prstGeom>
        </p:spPr>
      </p:pic>
    </p:spTree>
    <p:extLst>
      <p:ext uri="{BB962C8B-B14F-4D97-AF65-F5344CB8AC3E}">
        <p14:creationId xmlns:p14="http://schemas.microsoft.com/office/powerpoint/2010/main" val="460156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Povezana slika">
            <a:extLst>
              <a:ext uri="{FF2B5EF4-FFF2-40B4-BE49-F238E27FC236}">
                <a16:creationId xmlns:a16="http://schemas.microsoft.com/office/drawing/2014/main" id="{B97DC269-530F-4484-BDD6-57C6847EC89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237980"/>
            <a:ext cx="4567625" cy="25718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16D6A1EB-D60D-4DB5-ABC6-856983467CE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92005" y="3854876"/>
            <a:ext cx="4307887" cy="22185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1EC38D0-142C-4F0D-808B-DAB34E1FB1F4}"/>
              </a:ext>
            </a:extLst>
          </p:cNvPr>
          <p:cNvPicPr>
            <a:picLocks noChangeAspect="1"/>
          </p:cNvPicPr>
          <p:nvPr/>
        </p:nvPicPr>
        <p:blipFill>
          <a:blip r:embed="rId4"/>
          <a:stretch>
            <a:fillRect/>
          </a:stretch>
        </p:blipFill>
        <p:spPr>
          <a:xfrm>
            <a:off x="192108" y="2970257"/>
            <a:ext cx="5472000" cy="3078000"/>
          </a:xfrm>
          <a:prstGeom prst="rect">
            <a:avLst/>
          </a:prstGeom>
          <a:ln w="28575">
            <a:noFill/>
          </a:ln>
        </p:spPr>
      </p:pic>
      <p:sp>
        <p:nvSpPr>
          <p:cNvPr id="13" name="Rectangle 12">
            <a:extLst>
              <a:ext uri="{FF2B5EF4-FFF2-40B4-BE49-F238E27FC236}">
                <a16:creationId xmlns:a16="http://schemas.microsoft.com/office/drawing/2014/main" id="{B6F47A94-75D5-4852-A542-288EA02D46DD}"/>
              </a:ext>
            </a:extLst>
          </p:cNvPr>
          <p:cNvSpPr/>
          <p:nvPr/>
        </p:nvSpPr>
        <p:spPr>
          <a:xfrm>
            <a:off x="361320" y="4911087"/>
            <a:ext cx="3943120" cy="1077218"/>
          </a:xfrm>
          <a:prstGeom prst="rect">
            <a:avLst/>
          </a:prstGeom>
          <a:solidFill>
            <a:schemeClr val="tx1">
              <a:lumMod val="85000"/>
              <a:lumOff val="15000"/>
              <a:alpha val="66000"/>
            </a:schemeClr>
          </a:solidFill>
        </p:spPr>
        <p:txBody>
          <a:bodyPr wrap="square">
            <a:spAutoFit/>
          </a:bodyPr>
          <a:lstStyle/>
          <a:p>
            <a:pPr algn="l"/>
            <a:r>
              <a:rPr lang="en-US" sz="1600" b="1" dirty="0">
                <a:solidFill>
                  <a:schemeClr val="bg1"/>
                </a:solidFill>
                <a:latin typeface="Roboto"/>
              </a:rPr>
              <a:t>Chimp Recognition</a:t>
            </a:r>
          </a:p>
          <a:p>
            <a:pPr algn="l"/>
            <a:r>
              <a:rPr lang="en-US" sz="1600" dirty="0">
                <a:solidFill>
                  <a:schemeClr val="bg1"/>
                </a:solidFill>
                <a:latin typeface="Roboto"/>
              </a:rPr>
              <a:t>AI is capable of picking faces out of the crowd even if that crowd is squabbling over bananas in a jungle.</a:t>
            </a:r>
          </a:p>
        </p:txBody>
      </p:sp>
      <p:pic>
        <p:nvPicPr>
          <p:cNvPr id="14" name="Picture 2" descr="atlas_w_spot">
            <a:extLst>
              <a:ext uri="{FF2B5EF4-FFF2-40B4-BE49-F238E27FC236}">
                <a16:creationId xmlns:a16="http://schemas.microsoft.com/office/drawing/2014/main" id="{F308F4AD-B3C7-48B6-8812-D83FB3DB0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9507" y="4028972"/>
            <a:ext cx="1728192" cy="212482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1EDFC829-F0CF-4928-8B0F-8B726D0547B2}"/>
              </a:ext>
            </a:extLst>
          </p:cNvPr>
          <p:cNvPicPr>
            <a:picLocks noChangeAspect="1"/>
          </p:cNvPicPr>
          <p:nvPr/>
        </p:nvPicPr>
        <p:blipFill>
          <a:blip r:embed="rId6"/>
          <a:stretch>
            <a:fillRect/>
          </a:stretch>
        </p:blipFill>
        <p:spPr>
          <a:xfrm>
            <a:off x="5809507" y="188640"/>
            <a:ext cx="6190385" cy="3482090"/>
          </a:xfrm>
          <a:prstGeom prst="rect">
            <a:avLst/>
          </a:prstGeom>
          <a:solidFill>
            <a:schemeClr val="bg1">
              <a:alpha val="50000"/>
            </a:schemeClr>
          </a:solidFill>
          <a:ln w="38100">
            <a:noFill/>
          </a:ln>
        </p:spPr>
      </p:pic>
      <p:sp>
        <p:nvSpPr>
          <p:cNvPr id="17" name="Rectangle 16">
            <a:extLst>
              <a:ext uri="{FF2B5EF4-FFF2-40B4-BE49-F238E27FC236}">
                <a16:creationId xmlns:a16="http://schemas.microsoft.com/office/drawing/2014/main" id="{410B48A4-5100-49DB-AEF6-25D4253DAE54}"/>
              </a:ext>
            </a:extLst>
          </p:cNvPr>
          <p:cNvSpPr/>
          <p:nvPr/>
        </p:nvSpPr>
        <p:spPr>
          <a:xfrm>
            <a:off x="8830854" y="2554758"/>
            <a:ext cx="2856321" cy="830997"/>
          </a:xfrm>
          <a:prstGeom prst="rect">
            <a:avLst/>
          </a:prstGeom>
          <a:solidFill>
            <a:schemeClr val="tx1">
              <a:lumMod val="85000"/>
              <a:lumOff val="15000"/>
              <a:alpha val="74000"/>
            </a:schemeClr>
          </a:solidFill>
        </p:spPr>
        <p:txBody>
          <a:bodyPr wrap="square">
            <a:spAutoFit/>
          </a:bodyPr>
          <a:lstStyle/>
          <a:p>
            <a:pPr algn="r"/>
            <a:r>
              <a:rPr lang="en-US" sz="2400" b="1" dirty="0" err="1">
                <a:solidFill>
                  <a:schemeClr val="bg1"/>
                </a:solidFill>
                <a:latin typeface="Roboto"/>
              </a:rPr>
              <a:t>Agbots</a:t>
            </a:r>
            <a:r>
              <a:rPr lang="hr-HR" sz="2400" b="1" dirty="0">
                <a:solidFill>
                  <a:schemeClr val="bg1"/>
                </a:solidFill>
                <a:latin typeface="Roboto"/>
              </a:rPr>
              <a:t> </a:t>
            </a:r>
            <a:r>
              <a:rPr lang="en-US" sz="2400" b="1" dirty="0">
                <a:solidFill>
                  <a:schemeClr val="bg1"/>
                </a:solidFill>
                <a:latin typeface="Roboto"/>
              </a:rPr>
              <a:t>Want Jobs Americans Don't</a:t>
            </a:r>
            <a:endParaRPr lang="en-US" sz="2400" dirty="0">
              <a:solidFill>
                <a:schemeClr val="bg1"/>
              </a:solidFill>
            </a:endParaRPr>
          </a:p>
        </p:txBody>
      </p:sp>
    </p:spTree>
    <p:extLst>
      <p:ext uri="{BB962C8B-B14F-4D97-AF65-F5344CB8AC3E}">
        <p14:creationId xmlns:p14="http://schemas.microsoft.com/office/powerpoint/2010/main" val="2899728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Cross-modal AI</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25838" y="2767852"/>
            <a:ext cx="4194448" cy="2927970"/>
          </a:xfrm>
        </p:spPr>
        <p:txBody>
          <a:bodyPr>
            <a:normAutofit/>
          </a:bodyPr>
          <a:lstStyle/>
          <a:p>
            <a:r>
              <a:rPr lang="en-US" b="1" dirty="0"/>
              <a:t>Definition</a:t>
            </a:r>
            <a:r>
              <a:rPr lang="en-US" dirty="0"/>
              <a:t>: </a:t>
            </a:r>
          </a:p>
          <a:p>
            <a:r>
              <a:rPr lang="en-US" dirty="0"/>
              <a:t>Cross-modal AI refers to the ability of a system to translate or understand information from one modality in the context of another. It involves mapping data from one mode to a corresponding representation in another mode.</a:t>
            </a:r>
          </a:p>
        </p:txBody>
      </p:sp>
      <p:pic>
        <p:nvPicPr>
          <p:cNvPr id="5122" name="Picture 2" descr="https://scontent-vie1-1.xx.fbcdn.net/v/t39.2365-6/344857966_3220413401583307_2893213081653042531_n.png?_nc_cat=111&amp;ccb=1-7&amp;_nc_sid=e280be&amp;_nc_ohc=EzLQeYNJV2EAX_DTZng&amp;_nc_ht=scontent-vie1-1.xx&amp;oh=00_AfAnY_1OwT_zryuacVhUbY2_WNzHASWO-JaEyV-12Mgwgg&amp;oe=656B3D77">
            <a:extLst>
              <a:ext uri="{FF2B5EF4-FFF2-40B4-BE49-F238E27FC236}">
                <a16:creationId xmlns:a16="http://schemas.microsoft.com/office/drawing/2014/main" id="{78BE1A0A-34D4-4C4C-9FAF-C4CEEBFD1308}"/>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9896" y="1498867"/>
            <a:ext cx="6743303" cy="4196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954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Cross-modal AI</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25838" y="2767852"/>
            <a:ext cx="4194448" cy="2927970"/>
          </a:xfrm>
        </p:spPr>
        <p:txBody>
          <a:bodyPr>
            <a:normAutofit/>
          </a:bodyPr>
          <a:lstStyle/>
          <a:p>
            <a:r>
              <a:rPr lang="en-US" b="1" dirty="0"/>
              <a:t>Purpose</a:t>
            </a:r>
            <a:r>
              <a:rPr lang="en-US" dirty="0"/>
              <a:t>: </a:t>
            </a:r>
          </a:p>
          <a:p>
            <a:r>
              <a:rPr lang="en-US" dirty="0"/>
              <a:t>The goal is to enable a system to make inferences or retrieve information across different types of data. A cross-modal AI system can generate a textual description of an image (image-to-text) or retrieve relevant images based on a text query (text-to-image)</a:t>
            </a:r>
          </a:p>
        </p:txBody>
      </p:sp>
      <p:pic>
        <p:nvPicPr>
          <p:cNvPr id="5" name="Picture 2" descr="https://scontent-vie1-1.xx.fbcdn.net/v/t39.2365-6/344857966_3220413401583307_2893213081653042531_n.png?_nc_cat=111&amp;ccb=1-7&amp;_nc_sid=e280be&amp;_nc_ohc=EzLQeYNJV2EAX_DTZng&amp;_nc_ht=scontent-vie1-1.xx&amp;oh=00_AfAnY_1OwT_zryuacVhUbY2_WNzHASWO-JaEyV-12Mgwgg&amp;oe=656B3D77">
            <a:extLst>
              <a:ext uri="{FF2B5EF4-FFF2-40B4-BE49-F238E27FC236}">
                <a16:creationId xmlns:a16="http://schemas.microsoft.com/office/drawing/2014/main" id="{3DABF559-F731-4799-BE40-3E1D926F8488}"/>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9896" y="1498867"/>
            <a:ext cx="6743303" cy="4196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37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Cross-modal AI</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25838" y="2767852"/>
            <a:ext cx="4194448" cy="2927970"/>
          </a:xfrm>
        </p:spPr>
        <p:txBody>
          <a:bodyPr>
            <a:normAutofit/>
          </a:bodyPr>
          <a:lstStyle/>
          <a:p>
            <a:r>
              <a:rPr lang="en-US" b="1" dirty="0"/>
              <a:t>Complexity</a:t>
            </a:r>
            <a:r>
              <a:rPr lang="en-US" dirty="0"/>
              <a:t>: </a:t>
            </a:r>
          </a:p>
          <a:p>
            <a:r>
              <a:rPr lang="en-US" dirty="0"/>
              <a:t>Such systems often rely on finding a common representational space where data from different modalities can be compared or related to each other.</a:t>
            </a:r>
          </a:p>
        </p:txBody>
      </p:sp>
      <p:pic>
        <p:nvPicPr>
          <p:cNvPr id="5" name="Picture 2" descr="https://scontent-vie1-1.xx.fbcdn.net/v/t39.2365-6/344857966_3220413401583307_2893213081653042531_n.png?_nc_cat=111&amp;ccb=1-7&amp;_nc_sid=e280be&amp;_nc_ohc=EzLQeYNJV2EAX_DTZng&amp;_nc_ht=scontent-vie1-1.xx&amp;oh=00_AfAnY_1OwT_zryuacVhUbY2_WNzHASWO-JaEyV-12Mgwgg&amp;oe=656B3D77">
            <a:extLst>
              <a:ext uri="{FF2B5EF4-FFF2-40B4-BE49-F238E27FC236}">
                <a16:creationId xmlns:a16="http://schemas.microsoft.com/office/drawing/2014/main" id="{7EDBB29E-CD1E-4A3E-BF02-E5FC915B402D}"/>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9896" y="1498867"/>
            <a:ext cx="6743303" cy="4196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69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Cross-modal AI</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25838" y="2767852"/>
            <a:ext cx="4194448" cy="2927970"/>
          </a:xfrm>
        </p:spPr>
        <p:txBody>
          <a:bodyPr>
            <a:normAutofit/>
          </a:bodyPr>
          <a:lstStyle/>
          <a:p>
            <a:r>
              <a:rPr lang="en-US" dirty="0"/>
              <a:t>Common applications include:</a:t>
            </a:r>
          </a:p>
          <a:p>
            <a:pPr marL="342900" indent="-342900">
              <a:buFont typeface="Arial" panose="020B0604020202020204" pitchFamily="34" charset="0"/>
              <a:buChar char="•"/>
            </a:pPr>
            <a:r>
              <a:rPr lang="en-US" dirty="0"/>
              <a:t>image and video retrieval based on text descriptions,</a:t>
            </a:r>
          </a:p>
          <a:p>
            <a:pPr marL="342900" indent="-342900">
              <a:buFont typeface="Arial" panose="020B0604020202020204" pitchFamily="34" charset="0"/>
              <a:buChar char="•"/>
            </a:pPr>
            <a:r>
              <a:rPr lang="en-US" dirty="0"/>
              <a:t>generating soundscapes from visual data, </a:t>
            </a:r>
          </a:p>
          <a:p>
            <a:pPr marL="342900" indent="-342900">
              <a:buFont typeface="Arial" panose="020B0604020202020204" pitchFamily="34" charset="0"/>
              <a:buChar char="•"/>
            </a:pPr>
            <a:r>
              <a:rPr lang="en-US" dirty="0"/>
              <a:t>synthesizing speech from text.</a:t>
            </a:r>
          </a:p>
        </p:txBody>
      </p:sp>
      <p:pic>
        <p:nvPicPr>
          <p:cNvPr id="5" name="Picture 2" descr="https://scontent-vie1-1.xx.fbcdn.net/v/t39.2365-6/344857966_3220413401583307_2893213081653042531_n.png?_nc_cat=111&amp;ccb=1-7&amp;_nc_sid=e280be&amp;_nc_ohc=EzLQeYNJV2EAX_DTZng&amp;_nc_ht=scontent-vie1-1.xx&amp;oh=00_AfAnY_1OwT_zryuacVhUbY2_WNzHASWO-JaEyV-12Mgwgg&amp;oe=656B3D77">
            <a:extLst>
              <a:ext uri="{FF2B5EF4-FFF2-40B4-BE49-F238E27FC236}">
                <a16:creationId xmlns:a16="http://schemas.microsoft.com/office/drawing/2014/main" id="{7EDBB29E-CD1E-4A3E-BF02-E5FC915B402D}"/>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9896" y="1498867"/>
            <a:ext cx="6743303" cy="4196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584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1286-A3A7-465B-B925-7CF14B864A59}"/>
              </a:ext>
            </a:extLst>
          </p:cNvPr>
          <p:cNvSpPr>
            <a:spLocks noGrp="1"/>
          </p:cNvSpPr>
          <p:nvPr>
            <p:ph type="ctrTitle"/>
          </p:nvPr>
        </p:nvSpPr>
        <p:spPr/>
        <p:txBody>
          <a:bodyPr/>
          <a:lstStyle/>
          <a:p>
            <a:r>
              <a:rPr lang="hr-HR" dirty="0" err="1"/>
              <a:t>Examples</a:t>
            </a:r>
            <a:endParaRPr lang="en-US" dirty="0"/>
          </a:p>
        </p:txBody>
      </p:sp>
      <p:pic>
        <p:nvPicPr>
          <p:cNvPr id="6146" name="Picture 2" descr="object_detection">
            <a:extLst>
              <a:ext uri="{FF2B5EF4-FFF2-40B4-BE49-F238E27FC236}">
                <a16:creationId xmlns:a16="http://schemas.microsoft.com/office/drawing/2014/main" id="{77D36ADC-20F3-48DF-AAB7-516E31F167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522" y="4047161"/>
            <a:ext cx="4342364" cy="16109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93A248A-5BBF-4C31-AFB4-40FA056AB3E4}"/>
              </a:ext>
            </a:extLst>
          </p:cNvPr>
          <p:cNvSpPr/>
          <p:nvPr/>
        </p:nvSpPr>
        <p:spPr>
          <a:xfrm>
            <a:off x="108287" y="5658146"/>
            <a:ext cx="5692848" cy="461665"/>
          </a:xfrm>
          <a:prstGeom prst="rect">
            <a:avLst/>
          </a:prstGeom>
        </p:spPr>
        <p:txBody>
          <a:bodyPr wrap="square">
            <a:spAutoFit/>
          </a:bodyPr>
          <a:lstStyle/>
          <a:p>
            <a:pPr algn="just"/>
            <a:r>
              <a:rPr lang="en-US" sz="1200" dirty="0" err="1">
                <a:solidFill>
                  <a:srgbClr val="444B44"/>
                </a:solidFill>
                <a:latin typeface="+mn-lt"/>
              </a:rPr>
              <a:t>Shaoqing</a:t>
            </a:r>
            <a:r>
              <a:rPr lang="en-US" sz="1200" dirty="0">
                <a:solidFill>
                  <a:srgbClr val="444B44"/>
                </a:solidFill>
                <a:latin typeface="+mn-lt"/>
              </a:rPr>
              <a:t> Ren, </a:t>
            </a:r>
            <a:r>
              <a:rPr lang="en-US" sz="1200" dirty="0" err="1">
                <a:solidFill>
                  <a:srgbClr val="444B44"/>
                </a:solidFill>
                <a:latin typeface="+mn-lt"/>
              </a:rPr>
              <a:t>Kaiming</a:t>
            </a:r>
            <a:r>
              <a:rPr lang="en-US" sz="1200" dirty="0">
                <a:solidFill>
                  <a:srgbClr val="444B44"/>
                </a:solidFill>
                <a:latin typeface="+mn-lt"/>
              </a:rPr>
              <a:t> He, Ross </a:t>
            </a:r>
            <a:r>
              <a:rPr lang="en-US" sz="1200" dirty="0" err="1">
                <a:solidFill>
                  <a:srgbClr val="444B44"/>
                </a:solidFill>
                <a:latin typeface="+mn-lt"/>
              </a:rPr>
              <a:t>Girshick</a:t>
            </a:r>
            <a:r>
              <a:rPr lang="en-US" sz="1200" dirty="0">
                <a:solidFill>
                  <a:srgbClr val="444B44"/>
                </a:solidFill>
                <a:latin typeface="+mn-lt"/>
              </a:rPr>
              <a:t>, Jian Sun, Faster R-CNN: Towards Real-Time Object Detection with Region Proposal Networks, arXiv:1506.01497.</a:t>
            </a:r>
            <a:endParaRPr lang="en-US" sz="1200" dirty="0">
              <a:latin typeface="+mn-lt"/>
            </a:endParaRPr>
          </a:p>
        </p:txBody>
      </p:sp>
      <p:sp>
        <p:nvSpPr>
          <p:cNvPr id="8" name="Rectangle 7">
            <a:extLst>
              <a:ext uri="{FF2B5EF4-FFF2-40B4-BE49-F238E27FC236}">
                <a16:creationId xmlns:a16="http://schemas.microsoft.com/office/drawing/2014/main" id="{DA9514D2-97AD-4346-85A0-1C838FF75767}"/>
              </a:ext>
            </a:extLst>
          </p:cNvPr>
          <p:cNvSpPr/>
          <p:nvPr/>
        </p:nvSpPr>
        <p:spPr>
          <a:xfrm>
            <a:off x="6076587" y="3045079"/>
            <a:ext cx="5871063" cy="461665"/>
          </a:xfrm>
          <a:prstGeom prst="rect">
            <a:avLst/>
          </a:prstGeom>
        </p:spPr>
        <p:txBody>
          <a:bodyPr wrap="square">
            <a:spAutoFit/>
          </a:bodyPr>
          <a:lstStyle/>
          <a:p>
            <a:r>
              <a:rPr lang="en-US" sz="1200" dirty="0">
                <a:solidFill>
                  <a:srgbClr val="444B44"/>
                </a:solidFill>
                <a:latin typeface="work sans"/>
              </a:rPr>
              <a:t>Andrej </a:t>
            </a:r>
            <a:r>
              <a:rPr lang="en-US" sz="1200" dirty="0" err="1">
                <a:solidFill>
                  <a:srgbClr val="444B44"/>
                </a:solidFill>
                <a:latin typeface="work sans"/>
              </a:rPr>
              <a:t>Karpathy</a:t>
            </a:r>
            <a:r>
              <a:rPr lang="en-US" sz="1200" dirty="0">
                <a:solidFill>
                  <a:srgbClr val="444B44"/>
                </a:solidFill>
                <a:latin typeface="work sans"/>
              </a:rPr>
              <a:t>, Li Fei-Fei, Deep Visual-Semantic Alignments for Generating Image Description, CVPR, 2015</a:t>
            </a:r>
            <a:endParaRPr lang="en-US" sz="1200" dirty="0">
              <a:latin typeface="+mn-lt"/>
            </a:endParaRPr>
          </a:p>
        </p:txBody>
      </p:sp>
      <p:pic>
        <p:nvPicPr>
          <p:cNvPr id="6152" name="Picture 8" descr="semantic_segmantation">
            <a:extLst>
              <a:ext uri="{FF2B5EF4-FFF2-40B4-BE49-F238E27FC236}">
                <a16:creationId xmlns:a16="http://schemas.microsoft.com/office/drawing/2014/main" id="{2E8AA199-9904-4BDB-833D-9611AB8D40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0612" y="3731718"/>
            <a:ext cx="5315621" cy="181585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40E1A9C-67DF-44BE-965A-C9AB8788E191}"/>
              </a:ext>
            </a:extLst>
          </p:cNvPr>
          <p:cNvSpPr/>
          <p:nvPr/>
        </p:nvSpPr>
        <p:spPr>
          <a:xfrm>
            <a:off x="6076587" y="5658145"/>
            <a:ext cx="5692848" cy="461665"/>
          </a:xfrm>
          <a:prstGeom prst="rect">
            <a:avLst/>
          </a:prstGeom>
        </p:spPr>
        <p:txBody>
          <a:bodyPr wrap="square">
            <a:spAutoFit/>
          </a:bodyPr>
          <a:lstStyle/>
          <a:p>
            <a:pPr algn="just"/>
            <a:r>
              <a:rPr lang="en-US" sz="1200" dirty="0" err="1">
                <a:solidFill>
                  <a:srgbClr val="444B44"/>
                </a:solidFill>
                <a:latin typeface="+mn-lt"/>
              </a:rPr>
              <a:t>Shaoqing</a:t>
            </a:r>
            <a:r>
              <a:rPr lang="en-US" sz="1200" dirty="0">
                <a:solidFill>
                  <a:srgbClr val="444B44"/>
                </a:solidFill>
                <a:latin typeface="+mn-lt"/>
              </a:rPr>
              <a:t> Ren, </a:t>
            </a:r>
            <a:r>
              <a:rPr lang="en-US" sz="1200" dirty="0" err="1">
                <a:solidFill>
                  <a:srgbClr val="444B44"/>
                </a:solidFill>
                <a:latin typeface="+mn-lt"/>
              </a:rPr>
              <a:t>Kaiming</a:t>
            </a:r>
            <a:r>
              <a:rPr lang="en-US" sz="1200" dirty="0">
                <a:solidFill>
                  <a:srgbClr val="444B44"/>
                </a:solidFill>
                <a:latin typeface="+mn-lt"/>
              </a:rPr>
              <a:t> He, Ross </a:t>
            </a:r>
            <a:r>
              <a:rPr lang="en-US" sz="1200" dirty="0" err="1">
                <a:solidFill>
                  <a:srgbClr val="444B44"/>
                </a:solidFill>
                <a:latin typeface="+mn-lt"/>
              </a:rPr>
              <a:t>Girshick</a:t>
            </a:r>
            <a:r>
              <a:rPr lang="en-US" sz="1200" dirty="0">
                <a:solidFill>
                  <a:srgbClr val="444B44"/>
                </a:solidFill>
                <a:latin typeface="+mn-lt"/>
              </a:rPr>
              <a:t>, Jian Sun, Faster R-CNN: Towards Real-Time Object Detection with Region Proposal Networks, arXiv:1506.01497.</a:t>
            </a:r>
            <a:endParaRPr lang="en-US" sz="1200" dirty="0">
              <a:latin typeface="+mn-lt"/>
            </a:endParaRPr>
          </a:p>
        </p:txBody>
      </p:sp>
      <p:pic>
        <p:nvPicPr>
          <p:cNvPr id="6156" name="Picture 12" descr="image_captioning">
            <a:extLst>
              <a:ext uri="{FF2B5EF4-FFF2-40B4-BE49-F238E27FC236}">
                <a16:creationId xmlns:a16="http://schemas.microsoft.com/office/drawing/2014/main" id="{7A1403B4-BF9A-4605-8C6B-247CAE614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501" y="1268760"/>
            <a:ext cx="6328149" cy="18158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question_answering">
            <a:extLst>
              <a:ext uri="{FF2B5EF4-FFF2-40B4-BE49-F238E27FC236}">
                <a16:creationId xmlns:a16="http://schemas.microsoft.com/office/drawing/2014/main" id="{490B4D9D-CFF2-4321-A6A5-CC774154EF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287" y="1298991"/>
            <a:ext cx="5062442" cy="2415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2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38EF0E-0B65-421F-A4D8-6471D8261CD8}"/>
              </a:ext>
            </a:extLst>
          </p:cNvPr>
          <p:cNvSpPr/>
          <p:nvPr/>
        </p:nvSpPr>
        <p:spPr>
          <a:xfrm>
            <a:off x="8920154" y="4360422"/>
            <a:ext cx="2952328" cy="1754326"/>
          </a:xfrm>
          <a:prstGeom prst="rect">
            <a:avLst/>
          </a:prstGeom>
        </p:spPr>
        <p:txBody>
          <a:bodyPr wrap="square">
            <a:spAutoFit/>
          </a:bodyPr>
          <a:lstStyle/>
          <a:p>
            <a:pPr algn="l"/>
            <a:r>
              <a:rPr lang="en-US" sz="1200" dirty="0">
                <a:solidFill>
                  <a:srgbClr val="222222"/>
                </a:solidFill>
                <a:latin typeface="Roboto"/>
              </a:rPr>
              <a:t>A computer vision system is helping to keep runners with impaired vision on track.</a:t>
            </a:r>
            <a:r>
              <a:rPr lang="hr-HR" sz="1200" dirty="0"/>
              <a:t> </a:t>
            </a:r>
            <a:r>
              <a:rPr lang="en-US" sz="1200" dirty="0">
                <a:solidFill>
                  <a:srgbClr val="222222"/>
                </a:solidFill>
                <a:latin typeface="Roboto"/>
              </a:rPr>
              <a:t>A prototype smartphone </a:t>
            </a:r>
            <a:r>
              <a:rPr lang="en-US" sz="1200" dirty="0">
                <a:solidFill>
                  <a:srgbClr val="1155CC"/>
                </a:solidFill>
                <a:latin typeface="Roboto"/>
                <a:hlinkClick r:id="rId2"/>
              </a:rPr>
              <a:t>app</a:t>
            </a:r>
            <a:r>
              <a:rPr lang="en-US" sz="1200" dirty="0">
                <a:solidFill>
                  <a:srgbClr val="222222"/>
                </a:solidFill>
                <a:latin typeface="Roboto"/>
              </a:rPr>
              <a:t> developed by Google translates camera images into audio signals. Guidelines produces sounds that indicate deviations from lines painted on a path, enabling people to correct their course without using their eyes</a:t>
            </a:r>
            <a:r>
              <a:rPr lang="hr-HR" sz="1200" dirty="0">
                <a:solidFill>
                  <a:srgbClr val="222222"/>
                </a:solidFill>
                <a:latin typeface="Roboto"/>
              </a:rPr>
              <a:t>.</a:t>
            </a:r>
            <a:endParaRPr lang="en-US" sz="1200" dirty="0">
              <a:latin typeface="+mn-lt"/>
            </a:endParaRPr>
          </a:p>
        </p:txBody>
      </p:sp>
      <p:pic>
        <p:nvPicPr>
          <p:cNvPr id="3074" name="Picture 2" descr="Blind 4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5928" y="1219255"/>
            <a:ext cx="8678384" cy="488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428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hr-HR" dirty="0"/>
              <a:t>Data Analytics</a:t>
            </a:r>
            <a:endParaRPr lang="en-US" dirty="0"/>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33400" y="1581150"/>
            <a:ext cx="11658600" cy="4413250"/>
          </a:xfrm>
        </p:spPr>
        <p:txBody>
          <a:bodyPr>
            <a:normAutofit/>
          </a:bodyPr>
          <a:lstStyle/>
          <a:p>
            <a:pPr marL="457200" indent="-457200">
              <a:buFont typeface="Arial" panose="020B0604020202020204" pitchFamily="34" charset="0"/>
              <a:buChar char="•"/>
            </a:pPr>
            <a:r>
              <a:rPr lang="hr-HR" sz="2400" b="1" dirty="0"/>
              <a:t>Data</a:t>
            </a:r>
            <a:r>
              <a:rPr lang="hr-HR" sz="2400" dirty="0"/>
              <a:t> </a:t>
            </a:r>
            <a:r>
              <a:rPr lang="hr-HR" sz="2400" dirty="0" err="1"/>
              <a:t>represents</a:t>
            </a:r>
            <a:r>
              <a:rPr lang="hr-HR" sz="2400" dirty="0"/>
              <a:t> </a:t>
            </a:r>
            <a:r>
              <a:rPr lang="en-US" sz="2400" dirty="0"/>
              <a:t>information in digital form that can be transmitted</a:t>
            </a:r>
            <a:r>
              <a:rPr lang="hr-HR" sz="2400" dirty="0"/>
              <a:t>, </a:t>
            </a:r>
            <a:r>
              <a:rPr lang="en-US" sz="2400" dirty="0"/>
              <a:t>processed</a:t>
            </a:r>
            <a:r>
              <a:rPr lang="hr-HR" sz="2400" dirty="0"/>
              <a:t>, analyzed.</a:t>
            </a:r>
            <a:endParaRPr lang="en-US" sz="2400" dirty="0"/>
          </a:p>
          <a:p>
            <a:pPr marL="457200" indent="-457200">
              <a:buFont typeface="Arial" panose="020B0604020202020204" pitchFamily="34" charset="0"/>
              <a:buChar char="•"/>
            </a:pPr>
            <a:r>
              <a:rPr lang="en-US" sz="2400" b="1" dirty="0"/>
              <a:t>Data analytics </a:t>
            </a:r>
            <a:r>
              <a:rPr lang="en-US" sz="2400" dirty="0"/>
              <a:t>is the process of examining data sets in order to draw conclusions about the information they contain</a:t>
            </a:r>
            <a:r>
              <a:rPr lang="hr-HR" sz="2400" dirty="0"/>
              <a:t> </a:t>
            </a:r>
            <a:r>
              <a:rPr lang="en-US" sz="2400" dirty="0"/>
              <a:t>with the aid of specialized systems and software</a:t>
            </a:r>
            <a:r>
              <a:rPr lang="hr-HR" sz="2400" dirty="0"/>
              <a:t>.</a:t>
            </a:r>
          </a:p>
          <a:p>
            <a:pPr marL="457200" indent="-457200">
              <a:buFont typeface="Arial" panose="020B0604020202020204" pitchFamily="34" charset="0"/>
              <a:buChar char="•"/>
            </a:pPr>
            <a:r>
              <a:rPr lang="en-US" sz="2400" b="1" dirty="0"/>
              <a:t>Data and analytics </a:t>
            </a:r>
            <a:r>
              <a:rPr lang="en-US" sz="2400" dirty="0"/>
              <a:t>is the management of data for all uses (operational and analytical) and the analysis of data to drive business processes and improve business outcomes through more effective decision making and enhanced customer experiences. </a:t>
            </a:r>
            <a:endParaRPr lang="hr-HR" sz="2400" dirty="0"/>
          </a:p>
        </p:txBody>
      </p:sp>
      <p:pic>
        <p:nvPicPr>
          <p:cNvPr id="2050" name="Picture 2" descr="logo">
            <a:extLst>
              <a:ext uri="{FF2B5EF4-FFF2-40B4-BE49-F238E27FC236}">
                <a16:creationId xmlns:a16="http://schemas.microsoft.com/office/drawing/2014/main" id="{E7EA8DCA-43A3-4427-8815-CB232837DD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2464" y="5661248"/>
            <a:ext cx="936104" cy="21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393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38EF0E-0B65-421F-A4D8-6471D8261CD8}"/>
              </a:ext>
            </a:extLst>
          </p:cNvPr>
          <p:cNvSpPr/>
          <p:nvPr/>
        </p:nvSpPr>
        <p:spPr>
          <a:xfrm>
            <a:off x="2483260" y="404664"/>
            <a:ext cx="7560840" cy="830997"/>
          </a:xfrm>
          <a:prstGeom prst="rect">
            <a:avLst/>
          </a:prstGeom>
        </p:spPr>
        <p:txBody>
          <a:bodyPr wrap="square">
            <a:spAutoFit/>
          </a:bodyPr>
          <a:lstStyle/>
          <a:p>
            <a:r>
              <a:rPr lang="en-US" dirty="0">
                <a:solidFill>
                  <a:srgbClr val="111111"/>
                </a:solidFill>
                <a:latin typeface="Helvetica Neue"/>
              </a:rPr>
              <a:t>NVIDIA's </a:t>
            </a:r>
            <a:r>
              <a:rPr lang="en-US" dirty="0" err="1">
                <a:solidFill>
                  <a:srgbClr val="111111"/>
                </a:solidFill>
                <a:latin typeface="Helvetica Neue"/>
              </a:rPr>
              <a:t>NeRF</a:t>
            </a:r>
            <a:r>
              <a:rPr lang="en-US" dirty="0">
                <a:solidFill>
                  <a:srgbClr val="111111"/>
                </a:solidFill>
                <a:latin typeface="Helvetica Neue"/>
              </a:rPr>
              <a:t> AI Can Turn 2D Images Into a 3D Scene in "Tens of Milliseconds"</a:t>
            </a:r>
            <a:endParaRPr lang="en-US" b="0" i="0" dirty="0">
              <a:solidFill>
                <a:srgbClr val="111111"/>
              </a:solidFill>
              <a:effectLst/>
              <a:latin typeface="Helvetica Neue"/>
            </a:endParaRPr>
          </a:p>
        </p:txBody>
      </p:sp>
      <p:pic>
        <p:nvPicPr>
          <p:cNvPr id="2050" name="Picture 2" descr="Nvidia shows off AI model that turns a few dozen snapshots into a  3D-rendered scene - The Ver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83260" y="1628800"/>
            <a:ext cx="7560840" cy="413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132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38EF0E-0B65-421F-A4D8-6471D8261CD8}"/>
              </a:ext>
            </a:extLst>
          </p:cNvPr>
          <p:cNvSpPr/>
          <p:nvPr/>
        </p:nvSpPr>
        <p:spPr>
          <a:xfrm>
            <a:off x="335360" y="548680"/>
            <a:ext cx="5259827" cy="5262979"/>
          </a:xfrm>
          <a:prstGeom prst="rect">
            <a:avLst/>
          </a:prstGeom>
        </p:spPr>
        <p:txBody>
          <a:bodyPr wrap="square">
            <a:spAutoFit/>
          </a:bodyPr>
          <a:lstStyle/>
          <a:p>
            <a:pPr algn="l"/>
            <a:r>
              <a:rPr lang="en-US" dirty="0">
                <a:solidFill>
                  <a:srgbClr val="000000"/>
                </a:solidFill>
                <a:latin typeface="Charter"/>
              </a:rPr>
              <a:t>DALL·E 2 can create original, realistic images and art from a</a:t>
            </a:r>
            <a:r>
              <a:rPr lang="hr-HR" dirty="0">
                <a:solidFill>
                  <a:srgbClr val="000000"/>
                </a:solidFill>
                <a:latin typeface="Charter"/>
              </a:rPr>
              <a:t> </a:t>
            </a:r>
            <a:r>
              <a:rPr lang="en-US" dirty="0">
                <a:solidFill>
                  <a:srgbClr val="000000"/>
                </a:solidFill>
                <a:latin typeface="Charter"/>
              </a:rPr>
              <a:t>text description. </a:t>
            </a:r>
            <a:endParaRPr lang="hr-HR" dirty="0">
              <a:solidFill>
                <a:srgbClr val="000000"/>
              </a:solidFill>
              <a:latin typeface="Charter"/>
            </a:endParaRPr>
          </a:p>
          <a:p>
            <a:pPr algn="l"/>
            <a:endParaRPr lang="hr-HR" dirty="0">
              <a:solidFill>
                <a:srgbClr val="000000"/>
              </a:solidFill>
              <a:latin typeface="Charter"/>
            </a:endParaRPr>
          </a:p>
          <a:p>
            <a:pPr algn="l"/>
            <a:r>
              <a:rPr lang="en-US" dirty="0">
                <a:solidFill>
                  <a:srgbClr val="000000"/>
                </a:solidFill>
                <a:latin typeface="Charter"/>
              </a:rPr>
              <a:t>It can combine concepts, attributes, and styles.</a:t>
            </a:r>
            <a:endParaRPr lang="hr-HR" dirty="0">
              <a:solidFill>
                <a:srgbClr val="000000"/>
              </a:solidFill>
              <a:latin typeface="Charter"/>
            </a:endParaRPr>
          </a:p>
          <a:p>
            <a:pPr algn="l"/>
            <a:endParaRPr lang="hr-HR" dirty="0">
              <a:solidFill>
                <a:srgbClr val="000000"/>
              </a:solidFill>
              <a:latin typeface="Charter"/>
            </a:endParaRPr>
          </a:p>
          <a:p>
            <a:pPr algn="l"/>
            <a:endParaRPr lang="hr-HR" dirty="0">
              <a:solidFill>
                <a:srgbClr val="000000"/>
              </a:solidFill>
              <a:latin typeface="Charter"/>
            </a:endParaRPr>
          </a:p>
          <a:p>
            <a:pPr algn="l"/>
            <a:endParaRPr lang="hr-HR" dirty="0">
              <a:solidFill>
                <a:srgbClr val="000000"/>
              </a:solidFill>
              <a:latin typeface="Charter"/>
            </a:endParaRPr>
          </a:p>
          <a:p>
            <a:pPr algn="l"/>
            <a:r>
              <a:rPr lang="en-US" cap="all" dirty="0">
                <a:solidFill>
                  <a:srgbClr val="000000"/>
                </a:solidFill>
                <a:latin typeface="ColfaxAI"/>
              </a:rPr>
              <a:t>TEXT DESCRIPTION</a:t>
            </a:r>
            <a:r>
              <a:rPr lang="hr-HR" cap="all" dirty="0">
                <a:solidFill>
                  <a:srgbClr val="000000"/>
                </a:solidFill>
                <a:latin typeface="ColfaxAI"/>
              </a:rPr>
              <a:t>:</a:t>
            </a:r>
            <a:endParaRPr lang="en-US" cap="all" dirty="0">
              <a:solidFill>
                <a:srgbClr val="000000"/>
              </a:solidFill>
              <a:latin typeface="ColfaxAI"/>
            </a:endParaRPr>
          </a:p>
          <a:p>
            <a:pPr algn="l"/>
            <a:r>
              <a:rPr lang="en-US" dirty="0">
                <a:solidFill>
                  <a:srgbClr val="000000"/>
                </a:solidFill>
                <a:latin typeface="ColfaxAI"/>
              </a:rPr>
              <a:t>A bowl of soup</a:t>
            </a:r>
            <a:r>
              <a:rPr lang="hr-HR" dirty="0">
                <a:solidFill>
                  <a:srgbClr val="000000"/>
                </a:solidFill>
                <a:latin typeface="ColfaxAI"/>
              </a:rPr>
              <a:t> </a:t>
            </a:r>
            <a:r>
              <a:rPr lang="en-US" dirty="0">
                <a:solidFill>
                  <a:srgbClr val="000000"/>
                </a:solidFill>
                <a:latin typeface="ColfaxAI"/>
              </a:rPr>
              <a:t>as a planet in the universe</a:t>
            </a:r>
            <a:r>
              <a:rPr lang="hr-HR" dirty="0">
                <a:solidFill>
                  <a:srgbClr val="000000"/>
                </a:solidFill>
                <a:latin typeface="ColfaxAI"/>
              </a:rPr>
              <a:t> </a:t>
            </a:r>
            <a:r>
              <a:rPr lang="en-US" dirty="0">
                <a:solidFill>
                  <a:srgbClr val="000000"/>
                </a:solidFill>
                <a:latin typeface="ColfaxAI"/>
              </a:rPr>
              <a:t>as a 1960s poster</a:t>
            </a:r>
            <a:r>
              <a:rPr lang="hr-HR" dirty="0">
                <a:solidFill>
                  <a:srgbClr val="000000"/>
                </a:solidFill>
                <a:latin typeface="ColfaxAI"/>
              </a:rPr>
              <a:t>.</a:t>
            </a:r>
          </a:p>
          <a:p>
            <a:pPr algn="l"/>
            <a:endParaRPr lang="hr-HR" dirty="0">
              <a:solidFill>
                <a:srgbClr val="000000"/>
              </a:solidFill>
              <a:latin typeface="ColfaxAI"/>
            </a:endParaRPr>
          </a:p>
          <a:p>
            <a:pPr algn="l"/>
            <a:r>
              <a:rPr lang="en-US" dirty="0">
                <a:solidFill>
                  <a:srgbClr val="000000"/>
                </a:solidFill>
                <a:latin typeface="ColfaxAI"/>
                <a:hlinkClick r:id="rId2"/>
              </a:rPr>
              <a:t>https://openai.com/dall-e-2/</a:t>
            </a:r>
            <a:endParaRPr lang="en-US" dirty="0">
              <a:latin typeface="+mn-lt"/>
            </a:endParaRPr>
          </a:p>
        </p:txBody>
      </p:sp>
      <p:pic>
        <p:nvPicPr>
          <p:cNvPr id="1026" name="Picture 2" descr="unkn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960" y="345934"/>
            <a:ext cx="5616624" cy="561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676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Cross-modal and Multimodal Key Differences</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25838" y="1484784"/>
            <a:ext cx="10970762" cy="4687416"/>
          </a:xfrm>
        </p:spPr>
        <p:txBody>
          <a:bodyPr>
            <a:normAutofit/>
          </a:bodyPr>
          <a:lstStyle/>
          <a:p>
            <a:r>
              <a:rPr lang="en-US" b="1" dirty="0"/>
              <a:t>Scope of Data Handling</a:t>
            </a:r>
            <a:r>
              <a:rPr lang="en-US" dirty="0"/>
              <a:t>:</a:t>
            </a:r>
          </a:p>
          <a:p>
            <a:pPr marL="342900" indent="-342900">
              <a:buFont typeface="Arial" panose="020B0604020202020204" pitchFamily="34" charset="0"/>
              <a:buChar char="•"/>
            </a:pPr>
            <a:r>
              <a:rPr lang="en-US" dirty="0"/>
              <a:t>Multimodal: Integrates and processes data from multiple modalities simultaneously.</a:t>
            </a:r>
          </a:p>
          <a:p>
            <a:pPr marL="342900" indent="-342900">
              <a:buFont typeface="Arial" panose="020B0604020202020204" pitchFamily="34" charset="0"/>
              <a:buChar char="•"/>
            </a:pPr>
            <a:r>
              <a:rPr lang="en-US" dirty="0"/>
              <a:t>Cross-modal: Focuses on translating or relating information between different modalities.</a:t>
            </a:r>
          </a:p>
          <a:p>
            <a:r>
              <a:rPr lang="en-US" b="1" dirty="0"/>
              <a:t>Purpose and Function</a:t>
            </a:r>
            <a:r>
              <a:rPr lang="en-US" dirty="0"/>
              <a:t>:</a:t>
            </a:r>
          </a:p>
          <a:p>
            <a:pPr marL="342900" indent="-342900">
              <a:buFont typeface="Arial" panose="020B0604020202020204" pitchFamily="34" charset="0"/>
              <a:buChar char="•"/>
            </a:pPr>
            <a:r>
              <a:rPr lang="en-US" dirty="0"/>
              <a:t>Multimodal: Aims to provide a more comprehensive understanding by combining multiple data types.</a:t>
            </a:r>
          </a:p>
          <a:p>
            <a:pPr marL="342900" indent="-342900">
              <a:buFont typeface="Arial" panose="020B0604020202020204" pitchFamily="34" charset="0"/>
              <a:buChar char="•"/>
            </a:pPr>
            <a:r>
              <a:rPr lang="en-US" dirty="0"/>
              <a:t>Cross-modal: Aims to bridge the gap between different data types, allowing for translations or connections between them.</a:t>
            </a:r>
          </a:p>
          <a:p>
            <a:r>
              <a:rPr lang="en-US" b="1" dirty="0"/>
              <a:t>Applications</a:t>
            </a:r>
            <a:r>
              <a:rPr lang="en-US" dirty="0"/>
              <a:t>:</a:t>
            </a:r>
          </a:p>
          <a:p>
            <a:pPr marL="342900" indent="-342900">
              <a:buFont typeface="Arial" panose="020B0604020202020204" pitchFamily="34" charset="0"/>
              <a:buChar char="•"/>
            </a:pPr>
            <a:r>
              <a:rPr lang="en-US" dirty="0"/>
              <a:t>Multimodal: Used in systems that require simultaneous interpretation of different data types, like in advanced AI assistants or autonomous vehicles.</a:t>
            </a:r>
          </a:p>
          <a:p>
            <a:pPr marL="342900" indent="-342900">
              <a:buFont typeface="Arial" panose="020B0604020202020204" pitchFamily="34" charset="0"/>
              <a:buChar char="•"/>
            </a:pPr>
            <a:r>
              <a:rPr lang="en-US" dirty="0"/>
              <a:t>Cross-modal: Used in applications like search engines that retrieve images based on text queries, or AI tools that create textual descriptions for images.</a:t>
            </a:r>
          </a:p>
        </p:txBody>
      </p:sp>
    </p:spTree>
    <p:extLst>
      <p:ext uri="{BB962C8B-B14F-4D97-AF65-F5344CB8AC3E}">
        <p14:creationId xmlns:p14="http://schemas.microsoft.com/office/powerpoint/2010/main" val="3613899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Benefits of Multimodal Approach</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25838" y="1484784"/>
            <a:ext cx="7802410" cy="4824536"/>
          </a:xfrm>
        </p:spPr>
        <p:txBody>
          <a:bodyPr>
            <a:normAutofit fontScale="77500" lnSpcReduction="20000"/>
          </a:bodyPr>
          <a:lstStyle/>
          <a:p>
            <a:r>
              <a:rPr lang="en-US" b="1" dirty="0"/>
              <a:t>1. Enhanced Accuracy</a:t>
            </a:r>
            <a:endParaRPr lang="en-US" dirty="0"/>
          </a:p>
          <a:p>
            <a:pPr marL="342900" indent="-342900">
              <a:buFont typeface="Arial" panose="020B0604020202020204" pitchFamily="34" charset="0"/>
              <a:buChar char="•"/>
            </a:pPr>
            <a:r>
              <a:rPr lang="en-US" dirty="0"/>
              <a:t>Combines text, image and audio for a richer data analysis.</a:t>
            </a:r>
          </a:p>
          <a:p>
            <a:pPr marL="342900" indent="-342900">
              <a:buFont typeface="Arial" panose="020B0604020202020204" pitchFamily="34" charset="0"/>
              <a:buChar char="•"/>
            </a:pPr>
            <a:r>
              <a:rPr lang="en-US" dirty="0"/>
              <a:t>Improves decision-making in complex tasks like customer sentiment analysis.</a:t>
            </a:r>
          </a:p>
          <a:p>
            <a:r>
              <a:rPr lang="en-US" b="1" dirty="0"/>
              <a:t>2. Improved User Interaction</a:t>
            </a:r>
            <a:endParaRPr lang="en-US" dirty="0"/>
          </a:p>
          <a:p>
            <a:pPr marL="342900" indent="-342900">
              <a:buFont typeface="Arial" panose="020B0604020202020204" pitchFamily="34" charset="0"/>
              <a:buChar char="•"/>
            </a:pPr>
            <a:r>
              <a:rPr lang="en-US" dirty="0"/>
              <a:t>Offers voice, text and gesture input options.</a:t>
            </a:r>
          </a:p>
          <a:p>
            <a:pPr marL="342900" indent="-342900">
              <a:buFont typeface="Arial" panose="020B0604020202020204" pitchFamily="34" charset="0"/>
              <a:buChar char="•"/>
            </a:pPr>
            <a:r>
              <a:rPr lang="en-US" dirty="0"/>
              <a:t>Increases convenience and accessibility in applications like virtual assistants.</a:t>
            </a:r>
          </a:p>
          <a:p>
            <a:r>
              <a:rPr lang="en-US" b="1" dirty="0"/>
              <a:t>3. Greater Robustness</a:t>
            </a:r>
            <a:endParaRPr lang="en-US" dirty="0"/>
          </a:p>
          <a:p>
            <a:pPr marL="342900" indent="-342900">
              <a:buFont typeface="Arial" panose="020B0604020202020204" pitchFamily="34" charset="0"/>
              <a:buChar char="•"/>
            </a:pPr>
            <a:r>
              <a:rPr lang="en-US" dirty="0"/>
              <a:t>Resilient to noise and data variability.</a:t>
            </a:r>
          </a:p>
          <a:p>
            <a:pPr marL="342900" indent="-342900">
              <a:buFont typeface="Arial" panose="020B0604020202020204" pitchFamily="34" charset="0"/>
              <a:buChar char="•"/>
            </a:pPr>
            <a:r>
              <a:rPr lang="en-US" dirty="0"/>
              <a:t>Maintains performance in challenging conditions (noisy speech recognition).</a:t>
            </a:r>
          </a:p>
          <a:p>
            <a:r>
              <a:rPr lang="en-US" b="1" dirty="0"/>
              <a:t>4. Resource Efficiency</a:t>
            </a:r>
            <a:endParaRPr lang="en-US" dirty="0"/>
          </a:p>
          <a:p>
            <a:pPr marL="342900" indent="-342900">
              <a:buFont typeface="Arial" panose="020B0604020202020204" pitchFamily="34" charset="0"/>
              <a:buChar char="•"/>
            </a:pPr>
            <a:r>
              <a:rPr lang="en-US" dirty="0"/>
              <a:t>Focuses on relevant data from each modality.</a:t>
            </a:r>
          </a:p>
          <a:p>
            <a:pPr marL="342900" indent="-342900">
              <a:buFont typeface="Arial" panose="020B0604020202020204" pitchFamily="34" charset="0"/>
              <a:buChar char="•"/>
            </a:pPr>
            <a:r>
              <a:rPr lang="en-US" dirty="0"/>
              <a:t>Reduces unnecessary processing, especially in tasks like social media analysis.</a:t>
            </a:r>
          </a:p>
          <a:p>
            <a:r>
              <a:rPr lang="en-US" b="1" dirty="0"/>
              <a:t>5. Enhanced Interpretability</a:t>
            </a:r>
            <a:endParaRPr lang="en-US" dirty="0"/>
          </a:p>
          <a:p>
            <a:pPr marL="342900" indent="-342900">
              <a:buFont typeface="Arial" panose="020B0604020202020204" pitchFamily="34" charset="0"/>
              <a:buChar char="•"/>
            </a:pPr>
            <a:r>
              <a:rPr lang="en-US" dirty="0"/>
              <a:t>Provides multiple data perspectives for explanation.</a:t>
            </a:r>
          </a:p>
        </p:txBody>
      </p:sp>
      <p:pic>
        <p:nvPicPr>
          <p:cNvPr id="5" name="Picture 4">
            <a:extLst>
              <a:ext uri="{FF2B5EF4-FFF2-40B4-BE49-F238E27FC236}">
                <a16:creationId xmlns:a16="http://schemas.microsoft.com/office/drawing/2014/main" id="{AF0275BF-E0A2-48E8-9291-5C8295FBFCA5}"/>
              </a:ext>
            </a:extLst>
          </p:cNvPr>
          <p:cNvPicPr>
            <a:picLocks noChangeAspect="1"/>
          </p:cNvPicPr>
          <p:nvPr/>
        </p:nvPicPr>
        <p:blipFill>
          <a:blip r:embed="rId3"/>
          <a:stretch>
            <a:fillRect/>
          </a:stretch>
        </p:blipFill>
        <p:spPr>
          <a:xfrm>
            <a:off x="8061929" y="2852936"/>
            <a:ext cx="4176464" cy="2757792"/>
          </a:xfrm>
          <a:prstGeom prst="rect">
            <a:avLst/>
          </a:prstGeom>
        </p:spPr>
      </p:pic>
    </p:spTree>
    <p:extLst>
      <p:ext uri="{BB962C8B-B14F-4D97-AF65-F5344CB8AC3E}">
        <p14:creationId xmlns:p14="http://schemas.microsoft.com/office/powerpoint/2010/main" val="2582838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707D-C397-4765-AC27-284904D86BA0}"/>
              </a:ext>
            </a:extLst>
          </p:cNvPr>
          <p:cNvSpPr>
            <a:spLocks noGrp="1"/>
          </p:cNvSpPr>
          <p:nvPr>
            <p:ph type="ctrTitle"/>
          </p:nvPr>
        </p:nvSpPr>
        <p:spPr/>
        <p:txBody>
          <a:bodyPr/>
          <a:lstStyle/>
          <a:p>
            <a:r>
              <a:rPr lang="en-US" dirty="0"/>
              <a:t>Computing Power</a:t>
            </a:r>
            <a:endParaRPr lang="hr-HR" dirty="0"/>
          </a:p>
        </p:txBody>
      </p:sp>
    </p:spTree>
    <p:extLst>
      <p:ext uri="{BB962C8B-B14F-4D97-AF65-F5344CB8AC3E}">
        <p14:creationId xmlns:p14="http://schemas.microsoft.com/office/powerpoint/2010/main" val="1032754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B35A-452C-4D2E-AFF3-4EA4F37E8C47}"/>
              </a:ext>
            </a:extLst>
          </p:cNvPr>
          <p:cNvSpPr>
            <a:spLocks noGrp="1"/>
          </p:cNvSpPr>
          <p:nvPr>
            <p:ph type="ctrTitle"/>
          </p:nvPr>
        </p:nvSpPr>
        <p:spPr/>
        <p:txBody>
          <a:bodyPr/>
          <a:lstStyle/>
          <a:p>
            <a:r>
              <a:rPr lang="hr-HR" dirty="0"/>
              <a:t>Processing Power</a:t>
            </a:r>
            <a:endParaRPr lang="en-US" dirty="0"/>
          </a:p>
        </p:txBody>
      </p:sp>
      <p:sp>
        <p:nvSpPr>
          <p:cNvPr id="3" name="Subtitle 2">
            <a:extLst>
              <a:ext uri="{FF2B5EF4-FFF2-40B4-BE49-F238E27FC236}">
                <a16:creationId xmlns:a16="http://schemas.microsoft.com/office/drawing/2014/main" id="{1A209A52-632D-4AC6-AF2B-CE1DA653A330}"/>
              </a:ext>
            </a:extLst>
          </p:cNvPr>
          <p:cNvSpPr>
            <a:spLocks noGrp="1"/>
          </p:cNvSpPr>
          <p:nvPr>
            <p:ph type="subTitle" idx="1"/>
          </p:nvPr>
        </p:nvSpPr>
        <p:spPr/>
        <p:txBody>
          <a:bodyPr>
            <a:normAutofit/>
          </a:bodyPr>
          <a:lstStyle/>
          <a:p>
            <a:pPr marL="342900" indent="-342900">
              <a:buFont typeface="Arial" panose="020B0604020202020204" pitchFamily="34" charset="0"/>
              <a:buChar char="•"/>
            </a:pPr>
            <a:r>
              <a:rPr lang="hr-HR" sz="2800" dirty="0"/>
              <a:t>On-premises/Data centers</a:t>
            </a:r>
          </a:p>
          <a:p>
            <a:r>
              <a:rPr lang="hr-HR" sz="2800" dirty="0"/>
              <a:t>	</a:t>
            </a:r>
            <a:r>
              <a:rPr lang="hr-HR" sz="2400" dirty="0"/>
              <a:t>Nvidia, HP</a:t>
            </a:r>
          </a:p>
          <a:p>
            <a:endParaRPr lang="hr-HR" sz="2400" dirty="0"/>
          </a:p>
          <a:p>
            <a:pPr marL="342900" indent="-342900">
              <a:buFont typeface="Arial" panose="020B0604020202020204" pitchFamily="34" charset="0"/>
              <a:buChar char="•"/>
            </a:pPr>
            <a:r>
              <a:rPr lang="hr-HR" sz="2800" dirty="0"/>
              <a:t>Cloud computing  </a:t>
            </a:r>
          </a:p>
          <a:p>
            <a:r>
              <a:rPr lang="hr-HR" sz="2800" dirty="0"/>
              <a:t>	</a:t>
            </a:r>
            <a:r>
              <a:rPr lang="hr-HR" sz="2400" dirty="0"/>
              <a:t>AWS, MS Azure, Google GCP, IBM </a:t>
            </a:r>
          </a:p>
          <a:p>
            <a:endParaRPr lang="hr-HR" sz="2800" dirty="0"/>
          </a:p>
          <a:p>
            <a:pPr marL="342900" indent="-342900">
              <a:buFont typeface="Arial" panose="020B0604020202020204" pitchFamily="34" charset="0"/>
              <a:buChar char="•"/>
            </a:pPr>
            <a:r>
              <a:rPr lang="hr-HR" sz="2800" dirty="0"/>
              <a:t>Single </a:t>
            </a:r>
            <a:r>
              <a:rPr lang="hr-HR" sz="2800" dirty="0" err="1"/>
              <a:t>Board</a:t>
            </a:r>
            <a:r>
              <a:rPr lang="hr-HR" sz="2800" dirty="0"/>
              <a:t> Computers </a:t>
            </a:r>
          </a:p>
          <a:p>
            <a:r>
              <a:rPr lang="hr-HR" sz="2800" dirty="0"/>
              <a:t>	</a:t>
            </a:r>
            <a:r>
              <a:rPr lang="en-US" sz="2400" dirty="0"/>
              <a:t>Google Coral, Raspberry Pie, </a:t>
            </a:r>
            <a:r>
              <a:rPr lang="hr-HR" sz="2400" dirty="0"/>
              <a:t>Nvidia </a:t>
            </a:r>
            <a:r>
              <a:rPr lang="en-US" sz="2400" dirty="0"/>
              <a:t>Jetson, Intel Nano </a:t>
            </a:r>
          </a:p>
        </p:txBody>
      </p:sp>
      <p:pic>
        <p:nvPicPr>
          <p:cNvPr id="4" name="Picture 3">
            <a:extLst>
              <a:ext uri="{FF2B5EF4-FFF2-40B4-BE49-F238E27FC236}">
                <a16:creationId xmlns:a16="http://schemas.microsoft.com/office/drawing/2014/main" id="{20445D24-E50E-4258-B4BE-80FBF56C9C17}"/>
              </a:ext>
            </a:extLst>
          </p:cNvPr>
          <p:cNvPicPr>
            <a:picLocks noChangeAspect="1"/>
          </p:cNvPicPr>
          <p:nvPr/>
        </p:nvPicPr>
        <p:blipFill>
          <a:blip r:embed="rId2"/>
          <a:stretch>
            <a:fillRect/>
          </a:stretch>
        </p:blipFill>
        <p:spPr>
          <a:xfrm>
            <a:off x="6744072" y="1916832"/>
            <a:ext cx="5123432" cy="2743200"/>
          </a:xfrm>
          <a:prstGeom prst="rect">
            <a:avLst/>
          </a:prstGeom>
        </p:spPr>
      </p:pic>
    </p:spTree>
    <p:extLst>
      <p:ext uri="{BB962C8B-B14F-4D97-AF65-F5344CB8AC3E}">
        <p14:creationId xmlns:p14="http://schemas.microsoft.com/office/powerpoint/2010/main" val="1544387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Training and Deployment Challenges</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25838" y="1484784"/>
            <a:ext cx="10970762" cy="4687416"/>
          </a:xfrm>
        </p:spPr>
        <p:txBody>
          <a:bodyPr>
            <a:normAutofit/>
          </a:bodyPr>
          <a:lstStyle/>
          <a:p>
            <a:r>
              <a:rPr lang="en-US" b="1" dirty="0"/>
              <a:t>Efficient and Effective Implementation</a:t>
            </a:r>
            <a:r>
              <a:rPr lang="en-US" dirty="0"/>
              <a:t>: </a:t>
            </a:r>
          </a:p>
          <a:p>
            <a:pPr marL="342900" indent="-342900">
              <a:buFont typeface="Arial" panose="020B0604020202020204" pitchFamily="34" charset="0"/>
              <a:buChar char="•"/>
            </a:pPr>
            <a:r>
              <a:rPr lang="en-US" dirty="0"/>
              <a:t>Key challenge in AI model deployment.</a:t>
            </a:r>
          </a:p>
          <a:p>
            <a:r>
              <a:rPr lang="en-US" b="1" dirty="0"/>
              <a:t>Options</a:t>
            </a:r>
            <a:r>
              <a:rPr lang="en-US" dirty="0"/>
              <a:t>: </a:t>
            </a:r>
          </a:p>
          <a:p>
            <a:pPr marL="342900" indent="-342900">
              <a:buFont typeface="Arial" panose="020B0604020202020204" pitchFamily="34" charset="0"/>
              <a:buChar char="•"/>
            </a:pPr>
            <a:r>
              <a:rPr lang="en-US" dirty="0"/>
              <a:t>Cloud computing, edge AI, on-premise computing, single board computers.</a:t>
            </a:r>
          </a:p>
          <a:p>
            <a:r>
              <a:rPr lang="en-US" b="1" dirty="0"/>
              <a:t>Factors</a:t>
            </a:r>
            <a:r>
              <a:rPr lang="en-US" dirty="0"/>
              <a:t>: </a:t>
            </a:r>
          </a:p>
          <a:p>
            <a:pPr marL="342900" indent="-342900">
              <a:buFont typeface="Arial" panose="020B0604020202020204" pitchFamily="34" charset="0"/>
              <a:buChar char="•"/>
            </a:pPr>
            <a:r>
              <a:rPr lang="en-US" dirty="0"/>
              <a:t>Cost, performance, scalability, security, latency.</a:t>
            </a:r>
          </a:p>
          <a:p>
            <a:endParaRPr lang="en-US" b="1" dirty="0"/>
          </a:p>
          <a:p>
            <a:endParaRPr lang="en-US" b="1" dirty="0"/>
          </a:p>
          <a:p>
            <a:r>
              <a:rPr lang="en-US" b="1" dirty="0"/>
              <a:t>Scale</a:t>
            </a:r>
            <a:r>
              <a:rPr lang="en-US" dirty="0"/>
              <a:t>: Involves neural networks with millions/billions of parameters.</a:t>
            </a:r>
          </a:p>
          <a:p>
            <a:r>
              <a:rPr lang="en-US" b="1" dirty="0"/>
              <a:t>Demands</a:t>
            </a:r>
            <a:r>
              <a:rPr lang="en-US" dirty="0"/>
              <a:t>: High computer power and processing requirements.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194458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Training and Deployment Challenges - On-Premise</a:t>
            </a:r>
          </a:p>
        </p:txBody>
      </p:sp>
      <p:sp>
        <p:nvSpPr>
          <p:cNvPr id="9" name="Subtitle 2">
            <a:extLst>
              <a:ext uri="{FF2B5EF4-FFF2-40B4-BE49-F238E27FC236}">
                <a16:creationId xmlns:a16="http://schemas.microsoft.com/office/drawing/2014/main" id="{D8F27E49-3DE1-49CC-BE04-84A634937B27}"/>
              </a:ext>
            </a:extLst>
          </p:cNvPr>
          <p:cNvSpPr>
            <a:spLocks noGrp="1"/>
          </p:cNvSpPr>
          <p:nvPr>
            <p:ph type="subTitle" idx="1"/>
          </p:nvPr>
        </p:nvSpPr>
        <p:spPr>
          <a:xfrm>
            <a:off x="525838" y="1484784"/>
            <a:ext cx="10970762" cy="4687416"/>
          </a:xfrm>
        </p:spPr>
        <p:txBody>
          <a:bodyPr>
            <a:normAutofit/>
          </a:bodyPr>
          <a:lstStyle/>
          <a:p>
            <a:r>
              <a:rPr lang="en-US" b="1" dirty="0"/>
              <a:t>Dedicated Servers/Clusters</a:t>
            </a:r>
          </a:p>
          <a:p>
            <a:pPr marL="342900" indent="-342900">
              <a:buFont typeface="Arial" panose="020B0604020202020204" pitchFamily="34" charset="0"/>
              <a:buChar char="•"/>
            </a:pPr>
            <a:r>
              <a:rPr lang="en-US" dirty="0"/>
              <a:t>Owned and managed by organizations.</a:t>
            </a:r>
          </a:p>
          <a:p>
            <a:r>
              <a:rPr lang="en-US" b="1" dirty="0"/>
              <a:t>Advantages</a:t>
            </a:r>
          </a:p>
          <a:p>
            <a:pPr marL="342900" indent="-342900">
              <a:buFont typeface="Arial" panose="020B0604020202020204" pitchFamily="34" charset="0"/>
              <a:buChar char="•"/>
            </a:pPr>
            <a:r>
              <a:rPr lang="en-US" dirty="0"/>
              <a:t>Control, security, independence from internet connectivity.</a:t>
            </a:r>
          </a:p>
          <a:p>
            <a:r>
              <a:rPr lang="en-US" b="1" dirty="0"/>
              <a:t>Disadvantages</a:t>
            </a:r>
          </a:p>
          <a:p>
            <a:pPr marL="342900" indent="-342900">
              <a:buFont typeface="Arial" panose="020B0604020202020204" pitchFamily="34" charset="0"/>
              <a:buChar char="•"/>
            </a:pPr>
            <a:r>
              <a:rPr lang="en-US" dirty="0"/>
              <a:t>Higher initial investment, maintenance costs, limited flexibility.</a:t>
            </a:r>
          </a:p>
        </p:txBody>
      </p:sp>
    </p:spTree>
    <p:extLst>
      <p:ext uri="{BB962C8B-B14F-4D97-AF65-F5344CB8AC3E}">
        <p14:creationId xmlns:p14="http://schemas.microsoft.com/office/powerpoint/2010/main" val="3661977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Training and Deployment Challenges - Cloud</a:t>
            </a:r>
          </a:p>
        </p:txBody>
      </p:sp>
      <p:sp>
        <p:nvSpPr>
          <p:cNvPr id="9" name="Subtitle 2">
            <a:extLst>
              <a:ext uri="{FF2B5EF4-FFF2-40B4-BE49-F238E27FC236}">
                <a16:creationId xmlns:a16="http://schemas.microsoft.com/office/drawing/2014/main" id="{D8F27E49-3DE1-49CC-BE04-84A634937B27}"/>
              </a:ext>
            </a:extLst>
          </p:cNvPr>
          <p:cNvSpPr>
            <a:spLocks noGrp="1"/>
          </p:cNvSpPr>
          <p:nvPr>
            <p:ph type="subTitle" idx="1"/>
          </p:nvPr>
        </p:nvSpPr>
        <p:spPr>
          <a:xfrm>
            <a:off x="525838" y="1484784"/>
            <a:ext cx="10970762" cy="4687416"/>
          </a:xfrm>
        </p:spPr>
        <p:txBody>
          <a:bodyPr>
            <a:normAutofit/>
          </a:bodyPr>
          <a:lstStyle/>
          <a:p>
            <a:r>
              <a:rPr lang="en-US" b="1" dirty="0"/>
              <a:t>High-Performance Resources</a:t>
            </a:r>
          </a:p>
          <a:p>
            <a:pPr marL="342900" indent="-342900">
              <a:buFont typeface="Arial" panose="020B0604020202020204" pitchFamily="34" charset="0"/>
              <a:buChar char="•"/>
            </a:pPr>
            <a:r>
              <a:rPr lang="en-US" dirty="0"/>
              <a:t>GPUs, TPUs for data handling and computation.</a:t>
            </a:r>
          </a:p>
          <a:p>
            <a:r>
              <a:rPr lang="en-US" b="1" dirty="0"/>
              <a:t>Advantages</a:t>
            </a:r>
          </a:p>
          <a:p>
            <a:pPr marL="342900" indent="-342900">
              <a:buFont typeface="Arial" panose="020B0604020202020204" pitchFamily="34" charset="0"/>
              <a:buChar char="•"/>
            </a:pPr>
            <a:r>
              <a:rPr lang="en-US" dirty="0"/>
              <a:t>Accessibility to advanced tools and frameworks.</a:t>
            </a:r>
          </a:p>
          <a:p>
            <a:r>
              <a:rPr lang="en-US" b="1" dirty="0"/>
              <a:t>Drawbacks</a:t>
            </a:r>
          </a:p>
          <a:p>
            <a:pPr marL="342900" indent="-342900">
              <a:buFont typeface="Arial" panose="020B0604020202020204" pitchFamily="34" charset="0"/>
              <a:buChar char="•"/>
            </a:pPr>
            <a:r>
              <a:rPr lang="en-US" dirty="0"/>
              <a:t>Cost, internet dependency, potential security/privacy issues.</a:t>
            </a:r>
          </a:p>
          <a:p>
            <a:endParaRPr lang="en-US" dirty="0"/>
          </a:p>
          <a:p>
            <a:r>
              <a:rPr lang="en-US" dirty="0"/>
              <a:t>Cloud computing made AI cheaper and more practical.</a:t>
            </a:r>
          </a:p>
        </p:txBody>
      </p:sp>
    </p:spTree>
    <p:extLst>
      <p:ext uri="{BB962C8B-B14F-4D97-AF65-F5344CB8AC3E}">
        <p14:creationId xmlns:p14="http://schemas.microsoft.com/office/powerpoint/2010/main" val="1912462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50022-B381-4D99-BD3A-F3663154C3C2}"/>
              </a:ext>
            </a:extLst>
          </p:cNvPr>
          <p:cNvSpPr>
            <a:spLocks noGrp="1"/>
          </p:cNvSpPr>
          <p:nvPr>
            <p:ph type="ctrTitle"/>
          </p:nvPr>
        </p:nvSpPr>
        <p:spPr/>
        <p:txBody>
          <a:bodyPr/>
          <a:lstStyle/>
          <a:p>
            <a:r>
              <a:rPr lang="hr-HR" dirty="0"/>
              <a:t>Cloud based solutions – benefits?</a:t>
            </a:r>
            <a:endParaRPr lang="en-US" dirty="0"/>
          </a:p>
        </p:txBody>
      </p:sp>
      <p:sp>
        <p:nvSpPr>
          <p:cNvPr id="3" name="Subtitle 2">
            <a:extLst>
              <a:ext uri="{FF2B5EF4-FFF2-40B4-BE49-F238E27FC236}">
                <a16:creationId xmlns:a16="http://schemas.microsoft.com/office/drawing/2014/main" id="{C71D9270-3803-425F-84D5-4B6E57A87434}"/>
              </a:ext>
            </a:extLst>
          </p:cNvPr>
          <p:cNvSpPr>
            <a:spLocks noGrp="1"/>
          </p:cNvSpPr>
          <p:nvPr>
            <p:ph type="subTitle" idx="1"/>
          </p:nvPr>
        </p:nvSpPr>
        <p:spPr>
          <a:xfrm>
            <a:off x="87145" y="1557845"/>
            <a:ext cx="3186336" cy="4413250"/>
          </a:xfrm>
        </p:spPr>
        <p:txBody>
          <a:bodyPr>
            <a:normAutofit/>
          </a:bodyPr>
          <a:lstStyle/>
          <a:p>
            <a:pPr algn="r"/>
            <a:endParaRPr lang="hr-HR" dirty="0"/>
          </a:p>
          <a:p>
            <a:pPr algn="r"/>
            <a:r>
              <a:rPr lang="en-US" dirty="0"/>
              <a:t>Simple integration</a:t>
            </a:r>
            <a:endParaRPr lang="hr-HR" dirty="0"/>
          </a:p>
          <a:p>
            <a:pPr algn="r"/>
            <a:r>
              <a:rPr lang="en-US" dirty="0"/>
              <a:t>Continually learning</a:t>
            </a:r>
            <a:endParaRPr lang="hr-HR" dirty="0"/>
          </a:p>
          <a:p>
            <a:pPr algn="r"/>
            <a:r>
              <a:rPr lang="en-US" dirty="0"/>
              <a:t>Fully managed</a:t>
            </a:r>
            <a:endParaRPr lang="hr-HR" dirty="0"/>
          </a:p>
          <a:p>
            <a:pPr algn="r"/>
            <a:r>
              <a:rPr lang="en-US" dirty="0"/>
              <a:t>Batch &amp; real-time analysis</a:t>
            </a:r>
          </a:p>
          <a:p>
            <a:pPr algn="r"/>
            <a:r>
              <a:rPr lang="en-US" dirty="0"/>
              <a:t>Low cost</a:t>
            </a:r>
          </a:p>
          <a:p>
            <a:pPr algn="r"/>
            <a:r>
              <a:rPr lang="en-US" dirty="0"/>
              <a:t>Security &amp; identity</a:t>
            </a:r>
          </a:p>
          <a:p>
            <a:pPr algn="r"/>
            <a:endParaRPr lang="hr-HR" dirty="0"/>
          </a:p>
          <a:p>
            <a:pPr algn="r"/>
            <a:endParaRPr lang="en-US" dirty="0"/>
          </a:p>
        </p:txBody>
      </p:sp>
      <p:pic>
        <p:nvPicPr>
          <p:cNvPr id="4" name="Picture 3">
            <a:extLst>
              <a:ext uri="{FF2B5EF4-FFF2-40B4-BE49-F238E27FC236}">
                <a16:creationId xmlns:a16="http://schemas.microsoft.com/office/drawing/2014/main" id="{AD24CD39-5BF3-4A48-A1B7-7FD909942238}"/>
              </a:ext>
            </a:extLst>
          </p:cNvPr>
          <p:cNvPicPr>
            <a:picLocks noChangeAspect="1"/>
          </p:cNvPicPr>
          <p:nvPr/>
        </p:nvPicPr>
        <p:blipFill>
          <a:blip r:embed="rId3"/>
          <a:stretch>
            <a:fillRect/>
          </a:stretch>
        </p:blipFill>
        <p:spPr>
          <a:xfrm>
            <a:off x="3647728" y="2636912"/>
            <a:ext cx="3888432" cy="2849881"/>
          </a:xfrm>
          <a:prstGeom prst="rect">
            <a:avLst/>
          </a:prstGeom>
        </p:spPr>
      </p:pic>
      <p:sp>
        <p:nvSpPr>
          <p:cNvPr id="5" name="Subtitle 2">
            <a:extLst>
              <a:ext uri="{FF2B5EF4-FFF2-40B4-BE49-F238E27FC236}">
                <a16:creationId xmlns:a16="http://schemas.microsoft.com/office/drawing/2014/main" id="{2F3678A8-1524-478E-8E12-69775991885E}"/>
              </a:ext>
            </a:extLst>
          </p:cNvPr>
          <p:cNvSpPr txBox="1">
            <a:spLocks/>
          </p:cNvSpPr>
          <p:nvPr/>
        </p:nvSpPr>
        <p:spPr>
          <a:xfrm>
            <a:off x="7968208" y="4466991"/>
            <a:ext cx="4393417" cy="1705209"/>
          </a:xfrm>
          <a:prstGeom prst="rect">
            <a:avLst/>
          </a:prstGeom>
        </p:spPr>
        <p:txBody>
          <a:bodyPr lIns="10800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spcAft>
                <a:spcPts val="0"/>
              </a:spcAft>
            </a:pPr>
            <a:r>
              <a:rPr lang="en-US" dirty="0"/>
              <a:t>AI on the embedded device</a:t>
            </a:r>
            <a:r>
              <a:rPr lang="hr-HR" dirty="0"/>
              <a:t>?</a:t>
            </a:r>
          </a:p>
          <a:p>
            <a:pPr fontAlgn="auto">
              <a:spcAft>
                <a:spcPts val="0"/>
              </a:spcAft>
            </a:pPr>
            <a:r>
              <a:rPr lang="en-US" dirty="0"/>
              <a:t>AI services </a:t>
            </a:r>
            <a:r>
              <a:rPr lang="hr-HR" dirty="0"/>
              <a:t>deployed </a:t>
            </a:r>
            <a:r>
              <a:rPr lang="en-US" dirty="0"/>
              <a:t>in remote, highly-scalable, ultra-fast computers in the cloud or data centers?</a:t>
            </a:r>
          </a:p>
        </p:txBody>
      </p:sp>
    </p:spTree>
    <p:extLst>
      <p:ext uri="{BB962C8B-B14F-4D97-AF65-F5344CB8AC3E}">
        <p14:creationId xmlns:p14="http://schemas.microsoft.com/office/powerpoint/2010/main" val="1147732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a:extLst>
              <a:ext uri="{FF2B5EF4-FFF2-40B4-BE49-F238E27FC236}">
                <a16:creationId xmlns:a16="http://schemas.microsoft.com/office/drawing/2014/main" id="{2A66602A-E79E-4E46-B874-A713EEEBD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224" y="2853372"/>
            <a:ext cx="5197796" cy="3096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hr-HR" dirty="0"/>
              <a:t>Data Analytics Types</a:t>
            </a:r>
            <a:endParaRPr lang="en-US" dirty="0"/>
          </a:p>
        </p:txBody>
      </p:sp>
      <p:sp>
        <p:nvSpPr>
          <p:cNvPr id="12" name="Rectangle 11">
            <a:extLst>
              <a:ext uri="{FF2B5EF4-FFF2-40B4-BE49-F238E27FC236}">
                <a16:creationId xmlns:a16="http://schemas.microsoft.com/office/drawing/2014/main" id="{D21DDC44-F23E-4DD6-805E-A9CEEB4FE83E}"/>
              </a:ext>
            </a:extLst>
          </p:cNvPr>
          <p:cNvSpPr/>
          <p:nvPr/>
        </p:nvSpPr>
        <p:spPr>
          <a:xfrm>
            <a:off x="623392" y="2276872"/>
            <a:ext cx="6336704" cy="1585049"/>
          </a:xfrm>
          <a:prstGeom prst="rect">
            <a:avLst/>
          </a:prstGeom>
        </p:spPr>
        <p:txBody>
          <a:bodyPr wrap="square">
            <a:spAutoFit/>
          </a:bodyPr>
          <a:lstStyle/>
          <a:p>
            <a:pPr marL="457200" indent="-457200" algn="l">
              <a:lnSpc>
                <a:spcPct val="90000"/>
              </a:lnSpc>
              <a:spcBef>
                <a:spcPts val="1000"/>
              </a:spcBef>
              <a:buFont typeface="Arial" panose="020B0604020202020204" pitchFamily="34" charset="0"/>
              <a:buChar char="•"/>
            </a:pPr>
            <a:r>
              <a:rPr lang="en-US" sz="2000" dirty="0">
                <a:latin typeface="+mn-lt"/>
              </a:rPr>
              <a:t>Descriptive - What happened?</a:t>
            </a:r>
          </a:p>
          <a:p>
            <a:pPr marL="457200" indent="-457200" algn="l">
              <a:lnSpc>
                <a:spcPct val="90000"/>
              </a:lnSpc>
              <a:spcBef>
                <a:spcPts val="1000"/>
              </a:spcBef>
              <a:buFont typeface="Arial" panose="020B0604020202020204" pitchFamily="34" charset="0"/>
              <a:buChar char="•"/>
            </a:pPr>
            <a:r>
              <a:rPr lang="en-US" sz="2000" dirty="0">
                <a:latin typeface="+mn-lt"/>
              </a:rPr>
              <a:t>Diagnostic - Why did this happen?</a:t>
            </a:r>
            <a:endParaRPr lang="hr-HR" sz="2000" dirty="0">
              <a:latin typeface="+mn-lt"/>
            </a:endParaRPr>
          </a:p>
          <a:p>
            <a:pPr marL="457200" indent="-457200" algn="l">
              <a:lnSpc>
                <a:spcPct val="90000"/>
              </a:lnSpc>
              <a:spcBef>
                <a:spcPts val="1000"/>
              </a:spcBef>
              <a:buFont typeface="Arial" panose="020B0604020202020204" pitchFamily="34" charset="0"/>
              <a:buChar char="•"/>
            </a:pPr>
            <a:r>
              <a:rPr lang="en-US" sz="2000" dirty="0">
                <a:solidFill>
                  <a:prstClr val="black"/>
                </a:solidFill>
                <a:latin typeface="Arial" panose="020B0604020202020204"/>
              </a:rPr>
              <a:t>Predictive</a:t>
            </a:r>
            <a:r>
              <a:rPr lang="en-US" sz="2000" dirty="0">
                <a:latin typeface="+mn-lt"/>
              </a:rPr>
              <a:t> - What might happen in the future?</a:t>
            </a:r>
            <a:endParaRPr lang="hr-HR" sz="2000" dirty="0">
              <a:latin typeface="+mn-lt"/>
            </a:endParaRPr>
          </a:p>
          <a:p>
            <a:pPr marL="457200" indent="-457200" algn="l">
              <a:lnSpc>
                <a:spcPct val="90000"/>
              </a:lnSpc>
              <a:spcBef>
                <a:spcPts val="1000"/>
              </a:spcBef>
              <a:buFont typeface="Arial" panose="020B0604020202020204" pitchFamily="34" charset="0"/>
              <a:buChar char="•"/>
            </a:pPr>
            <a:r>
              <a:rPr lang="en-US" sz="2000" dirty="0">
                <a:latin typeface="+mn-lt"/>
              </a:rPr>
              <a:t>Prescriptive - What should we do next?</a:t>
            </a:r>
          </a:p>
        </p:txBody>
      </p:sp>
    </p:spTree>
    <p:extLst>
      <p:ext uri="{BB962C8B-B14F-4D97-AF65-F5344CB8AC3E}">
        <p14:creationId xmlns:p14="http://schemas.microsoft.com/office/powerpoint/2010/main" val="1461331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Training and Deployment Challenges – Edge AI</a:t>
            </a:r>
          </a:p>
        </p:txBody>
      </p:sp>
      <p:sp>
        <p:nvSpPr>
          <p:cNvPr id="9" name="Subtitle 2">
            <a:extLst>
              <a:ext uri="{FF2B5EF4-FFF2-40B4-BE49-F238E27FC236}">
                <a16:creationId xmlns:a16="http://schemas.microsoft.com/office/drawing/2014/main" id="{D8F27E49-3DE1-49CC-BE04-84A634937B27}"/>
              </a:ext>
            </a:extLst>
          </p:cNvPr>
          <p:cNvSpPr>
            <a:spLocks noGrp="1"/>
          </p:cNvSpPr>
          <p:nvPr>
            <p:ph type="subTitle" idx="1"/>
          </p:nvPr>
        </p:nvSpPr>
        <p:spPr>
          <a:xfrm>
            <a:off x="525838" y="1484784"/>
            <a:ext cx="10970762" cy="4687416"/>
          </a:xfrm>
        </p:spPr>
        <p:txBody>
          <a:bodyPr>
            <a:normAutofit/>
          </a:bodyPr>
          <a:lstStyle/>
          <a:p>
            <a:pPr marL="342900" indent="-342900">
              <a:buFont typeface="Arial" panose="020B0604020202020204" pitchFamily="34" charset="0"/>
              <a:buChar char="•"/>
            </a:pPr>
            <a:r>
              <a:rPr lang="en-US" dirty="0"/>
              <a:t>Local Device Deployment (smartphones, tablets, cameras, sensors)</a:t>
            </a:r>
          </a:p>
          <a:p>
            <a:pPr marL="342900" indent="-342900">
              <a:buFont typeface="Arial" panose="020B0604020202020204" pitchFamily="34" charset="0"/>
              <a:buChar char="•"/>
            </a:pPr>
            <a:r>
              <a:rPr lang="en-US" b="1" dirty="0"/>
              <a:t>Benefits</a:t>
            </a:r>
            <a:r>
              <a:rPr lang="en-US" dirty="0"/>
              <a:t>: </a:t>
            </a:r>
          </a:p>
          <a:p>
            <a:pPr marL="800100" lvl="1" indent="-342900" algn="l">
              <a:buFont typeface="Arial" panose="020B0604020202020204" pitchFamily="34" charset="0"/>
              <a:buChar char="•"/>
            </a:pPr>
            <a:r>
              <a:rPr lang="en-US" dirty="0"/>
              <a:t>Lower cost, </a:t>
            </a:r>
          </a:p>
          <a:p>
            <a:pPr marL="800100" lvl="1" indent="-342900" algn="l">
              <a:buFont typeface="Arial" panose="020B0604020202020204" pitchFamily="34" charset="0"/>
              <a:buChar char="•"/>
            </a:pPr>
            <a:r>
              <a:rPr lang="en-US" dirty="0"/>
              <a:t>Reduced latency, </a:t>
            </a:r>
          </a:p>
          <a:p>
            <a:pPr marL="800100" lvl="1" indent="-342900" algn="l">
              <a:buFont typeface="Arial" panose="020B0604020202020204" pitchFamily="34" charset="0"/>
              <a:buChar char="•"/>
            </a:pPr>
            <a:r>
              <a:rPr lang="en-US" dirty="0"/>
              <a:t>Faster data processing,</a:t>
            </a:r>
          </a:p>
          <a:p>
            <a:pPr marL="800100" lvl="1" indent="-342900" algn="l">
              <a:buFont typeface="Arial" panose="020B0604020202020204" pitchFamily="34" charset="0"/>
              <a:buChar char="•"/>
            </a:pPr>
            <a:r>
              <a:rPr lang="en-US" dirty="0"/>
              <a:t>Enhanced security and privacy,</a:t>
            </a:r>
          </a:p>
          <a:p>
            <a:pPr marL="800100" lvl="1" indent="-342900" algn="l">
              <a:buFont typeface="Arial" panose="020B0604020202020204" pitchFamily="34" charset="0"/>
              <a:buChar char="•"/>
            </a:pPr>
            <a:r>
              <a:rPr lang="en-US" dirty="0"/>
              <a:t>Data and models stored locally.</a:t>
            </a:r>
          </a:p>
          <a:p>
            <a:pPr marL="342900" indent="-342900">
              <a:buFont typeface="Arial" panose="020B0604020202020204" pitchFamily="34" charset="0"/>
              <a:buChar char="•"/>
            </a:pPr>
            <a:r>
              <a:rPr lang="en-US" b="1" dirty="0"/>
              <a:t>Limitations</a:t>
            </a:r>
            <a:r>
              <a:rPr lang="en-US" dirty="0"/>
              <a:t>: </a:t>
            </a:r>
          </a:p>
          <a:p>
            <a:pPr marL="800100" lvl="1" indent="-342900" algn="l">
              <a:buFont typeface="Arial" panose="020B0604020202020204" pitchFamily="34" charset="0"/>
              <a:buChar char="•"/>
            </a:pPr>
            <a:r>
              <a:rPr lang="en-US" dirty="0"/>
              <a:t>Lower performance, </a:t>
            </a:r>
          </a:p>
          <a:p>
            <a:pPr marL="800100" lvl="1" indent="-342900" algn="l">
              <a:buFont typeface="Arial" panose="020B0604020202020204" pitchFamily="34" charset="0"/>
              <a:buChar char="•"/>
            </a:pPr>
            <a:r>
              <a:rPr lang="en-US" dirty="0"/>
              <a:t>Limited computing power and memory,</a:t>
            </a:r>
          </a:p>
          <a:p>
            <a:pPr marL="800100" lvl="1" indent="-342900" algn="l">
              <a:buFont typeface="Arial" panose="020B0604020202020204" pitchFamily="34" charset="0"/>
              <a:buChar char="•"/>
            </a:pPr>
            <a:r>
              <a:rPr lang="en-US" dirty="0"/>
              <a:t>Scalability issues - restricted storage capacity and battery life,</a:t>
            </a:r>
          </a:p>
          <a:p>
            <a:pPr marL="800100" lvl="1" indent="-342900" algn="l">
              <a:buFont typeface="Arial" panose="020B0604020202020204" pitchFamily="34" charset="0"/>
              <a:buChar char="•"/>
            </a:pPr>
            <a:r>
              <a:rPr lang="en-US" dirty="0"/>
              <a:t>Complexity in optimization - need for device-specific model tuning.</a:t>
            </a:r>
          </a:p>
        </p:txBody>
      </p:sp>
    </p:spTree>
    <p:extLst>
      <p:ext uri="{BB962C8B-B14F-4D97-AF65-F5344CB8AC3E}">
        <p14:creationId xmlns:p14="http://schemas.microsoft.com/office/powerpoint/2010/main" val="3550247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Training and Deployment Challenges – </a:t>
            </a:r>
            <a:br>
              <a:rPr lang="en-US" dirty="0"/>
            </a:br>
            <a:r>
              <a:rPr lang="en-US" dirty="0"/>
              <a:t>Single Board Computers</a:t>
            </a:r>
          </a:p>
        </p:txBody>
      </p:sp>
      <p:sp>
        <p:nvSpPr>
          <p:cNvPr id="9" name="Subtitle 2">
            <a:extLst>
              <a:ext uri="{FF2B5EF4-FFF2-40B4-BE49-F238E27FC236}">
                <a16:creationId xmlns:a16="http://schemas.microsoft.com/office/drawing/2014/main" id="{D8F27E49-3DE1-49CC-BE04-84A634937B27}"/>
              </a:ext>
            </a:extLst>
          </p:cNvPr>
          <p:cNvSpPr>
            <a:spLocks noGrp="1"/>
          </p:cNvSpPr>
          <p:nvPr>
            <p:ph type="subTitle" idx="1"/>
          </p:nvPr>
        </p:nvSpPr>
        <p:spPr>
          <a:xfrm>
            <a:off x="525838" y="1484784"/>
            <a:ext cx="10970762" cy="4687416"/>
          </a:xfrm>
        </p:spPr>
        <p:txBody>
          <a:bodyPr>
            <a:normAutofit/>
          </a:bodyPr>
          <a:lstStyle/>
          <a:p>
            <a:endParaRPr lang="en-US" b="1" dirty="0"/>
          </a:p>
          <a:p>
            <a:r>
              <a:rPr lang="en-US" b="1" dirty="0"/>
              <a:t>Devices</a:t>
            </a:r>
          </a:p>
          <a:p>
            <a:pPr marL="342900" indent="-342900">
              <a:buFont typeface="Arial" panose="020B0604020202020204" pitchFamily="34" charset="0"/>
              <a:buChar char="•"/>
            </a:pPr>
            <a:r>
              <a:rPr lang="en-US" dirty="0"/>
              <a:t>Raspberry Pi, Arduino, Jetson Nano.</a:t>
            </a:r>
          </a:p>
          <a:p>
            <a:r>
              <a:rPr lang="en-US" b="1" dirty="0"/>
              <a:t>Benefits</a:t>
            </a:r>
          </a:p>
          <a:p>
            <a:pPr marL="342900" indent="-342900">
              <a:buFont typeface="Arial" panose="020B0604020202020204" pitchFamily="34" charset="0"/>
              <a:buChar char="•"/>
            </a:pPr>
            <a:r>
              <a:rPr lang="en-US" dirty="0"/>
              <a:t>Affordability, portability, creative potential.</a:t>
            </a:r>
          </a:p>
          <a:p>
            <a:r>
              <a:rPr lang="en-US" b="1" dirty="0"/>
              <a:t>Drawbacks</a:t>
            </a:r>
          </a:p>
          <a:p>
            <a:pPr marL="342900" indent="-342900">
              <a:buFont typeface="Arial" panose="020B0604020202020204" pitchFamily="34" charset="0"/>
              <a:buChar char="•"/>
            </a:pPr>
            <a:r>
              <a:rPr lang="en-US" dirty="0"/>
              <a:t>Limited computing power, compatibility issues, stability concerns.</a:t>
            </a:r>
          </a:p>
        </p:txBody>
      </p:sp>
    </p:spTree>
    <p:extLst>
      <p:ext uri="{BB962C8B-B14F-4D97-AF65-F5344CB8AC3E}">
        <p14:creationId xmlns:p14="http://schemas.microsoft.com/office/powerpoint/2010/main" val="2379699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Training and Deployment Challenges - Suggestions</a:t>
            </a:r>
          </a:p>
        </p:txBody>
      </p:sp>
      <p:sp>
        <p:nvSpPr>
          <p:cNvPr id="9" name="Subtitle 2">
            <a:extLst>
              <a:ext uri="{FF2B5EF4-FFF2-40B4-BE49-F238E27FC236}">
                <a16:creationId xmlns:a16="http://schemas.microsoft.com/office/drawing/2014/main" id="{D8F27E49-3DE1-49CC-BE04-84A634937B27}"/>
              </a:ext>
            </a:extLst>
          </p:cNvPr>
          <p:cNvSpPr>
            <a:spLocks noGrp="1"/>
          </p:cNvSpPr>
          <p:nvPr>
            <p:ph type="subTitle" idx="1"/>
          </p:nvPr>
        </p:nvSpPr>
        <p:spPr>
          <a:xfrm>
            <a:off x="525838" y="1484784"/>
            <a:ext cx="10970762" cy="4687416"/>
          </a:xfrm>
        </p:spPr>
        <p:txBody>
          <a:bodyPr>
            <a:normAutofit/>
          </a:bodyPr>
          <a:lstStyle/>
          <a:p>
            <a:endParaRPr lang="en-US" b="1" dirty="0"/>
          </a:p>
          <a:p>
            <a:r>
              <a:rPr lang="en-US" b="1" dirty="0"/>
              <a:t>Tailored Solution Needed - </a:t>
            </a:r>
            <a:r>
              <a:rPr lang="en-US" dirty="0"/>
              <a:t>No universal answer for all projects.</a:t>
            </a:r>
          </a:p>
          <a:p>
            <a:r>
              <a:rPr lang="en-US" b="1" dirty="0"/>
              <a:t>Decision Factors - </a:t>
            </a:r>
            <a:r>
              <a:rPr lang="en-US" dirty="0"/>
              <a:t>Cost, performance, scalability, security, latency.</a:t>
            </a:r>
          </a:p>
          <a:p>
            <a:r>
              <a:rPr lang="en-US" b="1" dirty="0"/>
              <a:t>Project-Specific Evaluation - </a:t>
            </a:r>
            <a:r>
              <a:rPr lang="en-US" dirty="0"/>
              <a:t>Essential to determine the most suitable approach.</a:t>
            </a:r>
          </a:p>
        </p:txBody>
      </p:sp>
    </p:spTree>
    <p:extLst>
      <p:ext uri="{BB962C8B-B14F-4D97-AF65-F5344CB8AC3E}">
        <p14:creationId xmlns:p14="http://schemas.microsoft.com/office/powerpoint/2010/main" val="4077806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A152-6FBD-4E24-8BFA-08ABFECCAD9C}"/>
              </a:ext>
            </a:extLst>
          </p:cNvPr>
          <p:cNvSpPr>
            <a:spLocks noGrp="1"/>
          </p:cNvSpPr>
          <p:nvPr>
            <p:ph type="ctrTitle"/>
          </p:nvPr>
        </p:nvSpPr>
        <p:spPr/>
        <p:txBody>
          <a:bodyPr/>
          <a:lstStyle/>
          <a:p>
            <a:r>
              <a:rPr lang="hr-HR" dirty="0"/>
              <a:t>Cloud vs Edge</a:t>
            </a:r>
            <a:endParaRPr lang="en-US" dirty="0"/>
          </a:p>
        </p:txBody>
      </p:sp>
      <p:sp>
        <p:nvSpPr>
          <p:cNvPr id="3" name="Subtitle 2">
            <a:extLst>
              <a:ext uri="{FF2B5EF4-FFF2-40B4-BE49-F238E27FC236}">
                <a16:creationId xmlns:a16="http://schemas.microsoft.com/office/drawing/2014/main" id="{1BBEC1A4-E93B-4DD9-90E4-A5F1CED49CAE}"/>
              </a:ext>
            </a:extLst>
          </p:cNvPr>
          <p:cNvSpPr>
            <a:spLocks noGrp="1"/>
          </p:cNvSpPr>
          <p:nvPr>
            <p:ph type="subTitle" idx="1"/>
          </p:nvPr>
        </p:nvSpPr>
        <p:spPr>
          <a:xfrm>
            <a:off x="47328" y="1585413"/>
            <a:ext cx="4914528" cy="4413250"/>
          </a:xfrm>
        </p:spPr>
        <p:txBody>
          <a:bodyPr>
            <a:normAutofit/>
          </a:bodyPr>
          <a:lstStyle/>
          <a:p>
            <a:pPr algn="r">
              <a:lnSpc>
                <a:spcPct val="200000"/>
              </a:lnSpc>
              <a:spcBef>
                <a:spcPts val="0"/>
              </a:spcBef>
            </a:pPr>
            <a:r>
              <a:rPr lang="en-US" b="1" dirty="0"/>
              <a:t>Scalability needs</a:t>
            </a:r>
            <a:endParaRPr lang="en-US" dirty="0"/>
          </a:p>
          <a:p>
            <a:pPr algn="r">
              <a:lnSpc>
                <a:spcPct val="200000"/>
              </a:lnSpc>
              <a:spcBef>
                <a:spcPts val="0"/>
              </a:spcBef>
            </a:pPr>
            <a:r>
              <a:rPr lang="en-US" b="1" dirty="0"/>
              <a:t>Near-real-time AI experience needs</a:t>
            </a:r>
            <a:endParaRPr lang="en-US" dirty="0"/>
          </a:p>
          <a:p>
            <a:pPr algn="r">
              <a:lnSpc>
                <a:spcPct val="200000"/>
              </a:lnSpc>
              <a:spcBef>
                <a:spcPts val="0"/>
              </a:spcBef>
            </a:pPr>
            <a:r>
              <a:rPr lang="en-US" b="1" dirty="0"/>
              <a:t>Round-trip latencies concerns</a:t>
            </a:r>
            <a:endParaRPr lang="en-US" dirty="0"/>
          </a:p>
          <a:p>
            <a:pPr algn="r">
              <a:lnSpc>
                <a:spcPct val="200000"/>
              </a:lnSpc>
              <a:spcBef>
                <a:spcPts val="0"/>
              </a:spcBef>
            </a:pPr>
            <a:r>
              <a:rPr lang="en-US" b="1" dirty="0"/>
              <a:t>Intermittent connectivity related issues</a:t>
            </a:r>
            <a:endParaRPr lang="en-US" dirty="0"/>
          </a:p>
          <a:p>
            <a:pPr algn="r">
              <a:lnSpc>
                <a:spcPct val="200000"/>
              </a:lnSpc>
              <a:spcBef>
                <a:spcPts val="0"/>
              </a:spcBef>
            </a:pPr>
            <a:r>
              <a:rPr lang="en-US" b="1" dirty="0"/>
              <a:t>Reduction of the bandwidth costs</a:t>
            </a:r>
            <a:endParaRPr lang="en-US" dirty="0"/>
          </a:p>
          <a:p>
            <a:pPr algn="r">
              <a:lnSpc>
                <a:spcPct val="200000"/>
              </a:lnSpc>
              <a:spcBef>
                <a:spcPts val="0"/>
              </a:spcBef>
            </a:pPr>
            <a:r>
              <a:rPr lang="en-US" b="1" dirty="0"/>
              <a:t>Privacy and security concerns</a:t>
            </a:r>
            <a:endParaRPr lang="en-US" dirty="0"/>
          </a:p>
          <a:p>
            <a:endParaRPr lang="en-US" dirty="0"/>
          </a:p>
        </p:txBody>
      </p:sp>
      <p:sp>
        <p:nvSpPr>
          <p:cNvPr id="4" name="Subtitle 2">
            <a:extLst>
              <a:ext uri="{FF2B5EF4-FFF2-40B4-BE49-F238E27FC236}">
                <a16:creationId xmlns:a16="http://schemas.microsoft.com/office/drawing/2014/main" id="{0A498E66-2E80-472B-9DCA-7C020B0E4475}"/>
              </a:ext>
            </a:extLst>
          </p:cNvPr>
          <p:cNvSpPr txBox="1">
            <a:spLocks/>
          </p:cNvSpPr>
          <p:nvPr/>
        </p:nvSpPr>
        <p:spPr>
          <a:xfrm>
            <a:off x="5735960" y="1585413"/>
            <a:ext cx="6456039" cy="4413250"/>
          </a:xfrm>
          <a:prstGeom prst="rect">
            <a:avLst/>
          </a:prstGeom>
        </p:spPr>
        <p:txBody>
          <a:bodyPr lIns="10800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lnSpc>
                <a:spcPct val="104000"/>
              </a:lnSpc>
              <a:spcBef>
                <a:spcPts val="0"/>
              </a:spcBef>
              <a:spcAft>
                <a:spcPts val="600"/>
              </a:spcAft>
            </a:pPr>
            <a:r>
              <a:rPr lang="en-US" sz="1800" dirty="0"/>
              <a:t>Decentralization of AI services makes it easier to expand the IoT ecosystems</a:t>
            </a:r>
            <a:endParaRPr lang="hr-HR" sz="1800" b="1" dirty="0"/>
          </a:p>
          <a:p>
            <a:pPr fontAlgn="auto">
              <a:lnSpc>
                <a:spcPct val="104000"/>
              </a:lnSpc>
              <a:spcBef>
                <a:spcPts val="0"/>
              </a:spcBef>
              <a:spcAft>
                <a:spcPts val="600"/>
              </a:spcAft>
            </a:pPr>
            <a:r>
              <a:rPr lang="hr-HR" sz="1800" dirty="0"/>
              <a:t>M</a:t>
            </a:r>
            <a:r>
              <a:rPr lang="en-US" sz="1800" dirty="0" err="1"/>
              <a:t>ainly</a:t>
            </a:r>
            <a:r>
              <a:rPr lang="en-US" sz="1800" dirty="0"/>
              <a:t> enabled by the modern low power, high performance, small form factor accelerators</a:t>
            </a:r>
            <a:endParaRPr lang="hr-HR" sz="1800" b="1" dirty="0"/>
          </a:p>
          <a:p>
            <a:pPr fontAlgn="auto">
              <a:lnSpc>
                <a:spcPct val="104000"/>
              </a:lnSpc>
              <a:spcBef>
                <a:spcPts val="0"/>
              </a:spcBef>
              <a:spcAft>
                <a:spcPts val="600"/>
              </a:spcAft>
            </a:pPr>
            <a:r>
              <a:rPr lang="en-US" sz="1800" dirty="0"/>
              <a:t>Deploying AI directly on the device enables making on-the-spot decisions</a:t>
            </a:r>
            <a:endParaRPr lang="hr-HR" sz="1800" b="1" dirty="0"/>
          </a:p>
          <a:p>
            <a:pPr fontAlgn="auto">
              <a:lnSpc>
                <a:spcPct val="104000"/>
              </a:lnSpc>
              <a:spcBef>
                <a:spcPts val="0"/>
              </a:spcBef>
              <a:spcAft>
                <a:spcPts val="600"/>
              </a:spcAft>
            </a:pPr>
            <a:r>
              <a:rPr lang="en-US" sz="1800" dirty="0"/>
              <a:t>As AI is deployed on-the-device, there is no need for sending the data from the device to external AI services</a:t>
            </a:r>
            <a:endParaRPr lang="hr-HR" sz="1800" dirty="0"/>
          </a:p>
          <a:p>
            <a:pPr fontAlgn="auto">
              <a:lnSpc>
                <a:spcPct val="104000"/>
              </a:lnSpc>
              <a:spcBef>
                <a:spcPts val="0"/>
              </a:spcBef>
              <a:spcAft>
                <a:spcPts val="600"/>
              </a:spcAft>
            </a:pPr>
            <a:r>
              <a:rPr lang="en-US" sz="1800" dirty="0"/>
              <a:t> AI-enabled devices pre-process the data and send the results to external services vs raw data</a:t>
            </a:r>
            <a:endParaRPr lang="hr-HR" sz="1800" b="1" dirty="0"/>
          </a:p>
          <a:p>
            <a:pPr fontAlgn="auto">
              <a:lnSpc>
                <a:spcPct val="104000"/>
              </a:lnSpc>
              <a:spcBef>
                <a:spcPts val="0"/>
              </a:spcBef>
              <a:spcAft>
                <a:spcPts val="600"/>
              </a:spcAft>
            </a:pPr>
            <a:r>
              <a:rPr lang="en-US" sz="1800" dirty="0"/>
              <a:t>Having AI on the device allows for sending the data to external storages selectively</a:t>
            </a:r>
          </a:p>
          <a:p>
            <a:pPr fontAlgn="auto">
              <a:spcAft>
                <a:spcPts val="0"/>
              </a:spcAft>
            </a:pPr>
            <a:endParaRPr lang="en-US" dirty="0"/>
          </a:p>
        </p:txBody>
      </p:sp>
      <p:pic>
        <p:nvPicPr>
          <p:cNvPr id="10" name="Graphic 9" descr="Arrow: Slight curve">
            <a:extLst>
              <a:ext uri="{FF2B5EF4-FFF2-40B4-BE49-F238E27FC236}">
                <a16:creationId xmlns:a16="http://schemas.microsoft.com/office/drawing/2014/main" id="{54580E9C-32A5-4B75-BE30-3F9C223B874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8752" y="1663680"/>
            <a:ext cx="613192" cy="613192"/>
          </a:xfrm>
          <a:prstGeom prst="rect">
            <a:avLst/>
          </a:prstGeom>
        </p:spPr>
      </p:pic>
      <p:pic>
        <p:nvPicPr>
          <p:cNvPr id="11" name="Graphic 10" descr="Arrow: Slight curve">
            <a:extLst>
              <a:ext uri="{FF2B5EF4-FFF2-40B4-BE49-F238E27FC236}">
                <a16:creationId xmlns:a16="http://schemas.microsoft.com/office/drawing/2014/main" id="{775D13A2-BBA2-4876-8D1F-89587CFB29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7452" y="2322682"/>
            <a:ext cx="613192" cy="613192"/>
          </a:xfrm>
          <a:prstGeom prst="rect">
            <a:avLst/>
          </a:prstGeom>
        </p:spPr>
      </p:pic>
      <p:pic>
        <p:nvPicPr>
          <p:cNvPr id="12" name="Graphic 11" descr="Arrow: Slight curve">
            <a:extLst>
              <a:ext uri="{FF2B5EF4-FFF2-40B4-BE49-F238E27FC236}">
                <a16:creationId xmlns:a16="http://schemas.microsoft.com/office/drawing/2014/main" id="{AED2A46A-DAAF-4FC8-AEDB-C10E862991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9836" y="2959824"/>
            <a:ext cx="613192" cy="613192"/>
          </a:xfrm>
          <a:prstGeom prst="rect">
            <a:avLst/>
          </a:prstGeom>
        </p:spPr>
      </p:pic>
      <p:pic>
        <p:nvPicPr>
          <p:cNvPr id="13" name="Graphic 12" descr="Arrow: Slight curve">
            <a:extLst>
              <a:ext uri="{FF2B5EF4-FFF2-40B4-BE49-F238E27FC236}">
                <a16:creationId xmlns:a16="http://schemas.microsoft.com/office/drawing/2014/main" id="{A51C8F2A-4A28-473B-B8B7-7E135D7E004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9836" y="3573016"/>
            <a:ext cx="613192" cy="613192"/>
          </a:xfrm>
          <a:prstGeom prst="rect">
            <a:avLst/>
          </a:prstGeom>
        </p:spPr>
      </p:pic>
      <p:pic>
        <p:nvPicPr>
          <p:cNvPr id="14" name="Graphic 13" descr="Arrow: Slight curve">
            <a:extLst>
              <a:ext uri="{FF2B5EF4-FFF2-40B4-BE49-F238E27FC236}">
                <a16:creationId xmlns:a16="http://schemas.microsoft.com/office/drawing/2014/main" id="{C7AEB723-AD12-416E-9918-6AFE79F442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9836" y="4149080"/>
            <a:ext cx="613192" cy="613192"/>
          </a:xfrm>
          <a:prstGeom prst="rect">
            <a:avLst/>
          </a:prstGeom>
        </p:spPr>
      </p:pic>
      <p:pic>
        <p:nvPicPr>
          <p:cNvPr id="15" name="Graphic 14" descr="Arrow: Slight curve">
            <a:extLst>
              <a:ext uri="{FF2B5EF4-FFF2-40B4-BE49-F238E27FC236}">
                <a16:creationId xmlns:a16="http://schemas.microsoft.com/office/drawing/2014/main" id="{F284A0C5-FB44-461B-B1D4-8447AF51AB8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8752" y="4797152"/>
            <a:ext cx="613192" cy="613192"/>
          </a:xfrm>
          <a:prstGeom prst="rect">
            <a:avLst/>
          </a:prstGeom>
        </p:spPr>
      </p:pic>
    </p:spTree>
    <p:extLst>
      <p:ext uri="{BB962C8B-B14F-4D97-AF65-F5344CB8AC3E}">
        <p14:creationId xmlns:p14="http://schemas.microsoft.com/office/powerpoint/2010/main" val="500475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707D-C397-4765-AC27-284904D86BA0}"/>
              </a:ext>
            </a:extLst>
          </p:cNvPr>
          <p:cNvSpPr>
            <a:spLocks noGrp="1"/>
          </p:cNvSpPr>
          <p:nvPr>
            <p:ph type="ctrTitle"/>
          </p:nvPr>
        </p:nvSpPr>
        <p:spPr/>
        <p:txBody>
          <a:bodyPr/>
          <a:lstStyle/>
          <a:p>
            <a:r>
              <a:rPr lang="hr-HR" dirty="0"/>
              <a:t>Development &amp; </a:t>
            </a:r>
            <a:r>
              <a:rPr lang="hr-HR" dirty="0" err="1"/>
              <a:t>Implementation</a:t>
            </a:r>
            <a:r>
              <a:rPr lang="hr-HR" dirty="0"/>
              <a:t> </a:t>
            </a:r>
            <a:r>
              <a:rPr lang="hr-HR" dirty="0" err="1"/>
              <a:t>options</a:t>
            </a:r>
            <a:endParaRPr lang="hr-HR" dirty="0"/>
          </a:p>
        </p:txBody>
      </p:sp>
    </p:spTree>
    <p:extLst>
      <p:ext uri="{BB962C8B-B14F-4D97-AF65-F5344CB8AC3E}">
        <p14:creationId xmlns:p14="http://schemas.microsoft.com/office/powerpoint/2010/main" val="2431028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F149-1FCF-4CDB-A0A9-5C372E1064BB}"/>
              </a:ext>
            </a:extLst>
          </p:cNvPr>
          <p:cNvSpPr>
            <a:spLocks noGrp="1"/>
          </p:cNvSpPr>
          <p:nvPr>
            <p:ph type="ctrTitle"/>
          </p:nvPr>
        </p:nvSpPr>
        <p:spPr/>
        <p:txBody>
          <a:bodyPr/>
          <a:lstStyle/>
          <a:p>
            <a:r>
              <a:rPr lang="hr-HR" dirty="0"/>
              <a:t>Development &amp; Implementation options</a:t>
            </a:r>
            <a:endParaRPr lang="en-US" dirty="0"/>
          </a:p>
        </p:txBody>
      </p:sp>
      <p:pic>
        <p:nvPicPr>
          <p:cNvPr id="35" name="Picture 34">
            <a:extLst>
              <a:ext uri="{FF2B5EF4-FFF2-40B4-BE49-F238E27FC236}">
                <a16:creationId xmlns:a16="http://schemas.microsoft.com/office/drawing/2014/main" id="{CD1F85CC-AB05-4882-A9EF-C24CF555D1D4}"/>
              </a:ext>
            </a:extLst>
          </p:cNvPr>
          <p:cNvPicPr>
            <a:picLocks noChangeAspect="1"/>
          </p:cNvPicPr>
          <p:nvPr/>
        </p:nvPicPr>
        <p:blipFill>
          <a:blip r:embed="rId2"/>
          <a:stretch>
            <a:fillRect/>
          </a:stretch>
        </p:blipFill>
        <p:spPr>
          <a:xfrm>
            <a:off x="1775520" y="1298991"/>
            <a:ext cx="9406117" cy="4897153"/>
          </a:xfrm>
          <a:prstGeom prst="rect">
            <a:avLst/>
          </a:prstGeom>
        </p:spPr>
      </p:pic>
    </p:spTree>
    <p:extLst>
      <p:ext uri="{BB962C8B-B14F-4D97-AF65-F5344CB8AC3E}">
        <p14:creationId xmlns:p14="http://schemas.microsoft.com/office/powerpoint/2010/main" val="2459659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700AA-651C-4EE5-9573-0D59BBC69DA9}"/>
              </a:ext>
            </a:extLst>
          </p:cNvPr>
          <p:cNvSpPr>
            <a:spLocks noGrp="1"/>
          </p:cNvSpPr>
          <p:nvPr>
            <p:ph type="ctrTitle"/>
          </p:nvPr>
        </p:nvSpPr>
        <p:spPr/>
        <p:txBody>
          <a:bodyPr/>
          <a:lstStyle/>
          <a:p>
            <a:r>
              <a:rPr lang="hr-HR" dirty="0"/>
              <a:t>Cloud </a:t>
            </a:r>
            <a:r>
              <a:rPr lang="hr-HR" dirty="0" err="1"/>
              <a:t>based</a:t>
            </a:r>
            <a:r>
              <a:rPr lang="hr-HR" dirty="0"/>
              <a:t> </a:t>
            </a:r>
            <a:r>
              <a:rPr lang="hr-HR" dirty="0" err="1"/>
              <a:t>solutions</a:t>
            </a:r>
            <a:endParaRPr lang="en-US" dirty="0"/>
          </a:p>
        </p:txBody>
      </p:sp>
      <p:sp>
        <p:nvSpPr>
          <p:cNvPr id="3" name="Subtitle 2">
            <a:extLst>
              <a:ext uri="{FF2B5EF4-FFF2-40B4-BE49-F238E27FC236}">
                <a16:creationId xmlns:a16="http://schemas.microsoft.com/office/drawing/2014/main" id="{53C68D58-812E-469E-B5AD-E755D2E60A8C}"/>
              </a:ext>
            </a:extLst>
          </p:cNvPr>
          <p:cNvSpPr>
            <a:spLocks noGrp="1"/>
          </p:cNvSpPr>
          <p:nvPr>
            <p:ph type="subTitle" idx="1"/>
          </p:nvPr>
        </p:nvSpPr>
        <p:spPr/>
        <p:txBody>
          <a:bodyPr/>
          <a:lstStyle/>
          <a:p>
            <a:r>
              <a:rPr lang="hr-HR" u="sng" dirty="0">
                <a:hlinkClick r:id="rId3"/>
              </a:rPr>
              <a:t>Cognitive </a:t>
            </a:r>
            <a:r>
              <a:rPr lang="hr-HR" u="sng" dirty="0" err="1">
                <a:hlinkClick r:id="rId3"/>
              </a:rPr>
              <a:t>Services</a:t>
            </a:r>
            <a:endParaRPr lang="hr-HR" u="sng" dirty="0"/>
          </a:p>
          <a:p>
            <a:r>
              <a:rPr lang="hr-HR" u="sng" dirty="0"/>
              <a:t>Amazon </a:t>
            </a:r>
            <a:endParaRPr lang="en-US" u="sng" dirty="0"/>
          </a:p>
          <a:p>
            <a:r>
              <a:rPr lang="hr-HR" u="sng" dirty="0">
                <a:hlinkClick r:id="rId4"/>
              </a:rPr>
              <a:t>Google</a:t>
            </a:r>
            <a:endParaRPr lang="hr-HR" u="sng" dirty="0"/>
          </a:p>
          <a:p>
            <a:r>
              <a:rPr lang="en-US" u="sng" dirty="0">
                <a:hlinkClick r:id="rId5"/>
              </a:rPr>
              <a:t>IBM</a:t>
            </a:r>
            <a:endParaRPr lang="hr-HR" u="sng" dirty="0"/>
          </a:p>
          <a:p>
            <a:endParaRPr lang="hr-HR" dirty="0"/>
          </a:p>
          <a:p>
            <a:endParaRPr lang="hr-HR" dirty="0"/>
          </a:p>
          <a:p>
            <a:r>
              <a:rPr lang="hr-HR" dirty="0"/>
              <a:t>		</a:t>
            </a:r>
            <a:r>
              <a:rPr lang="hr-HR" b="1" dirty="0">
                <a:solidFill>
                  <a:srgbClr val="FF0000"/>
                </a:solidFill>
              </a:rPr>
              <a:t>API access </a:t>
            </a:r>
          </a:p>
          <a:p>
            <a:endParaRPr lang="en-US" dirty="0"/>
          </a:p>
        </p:txBody>
      </p:sp>
      <p:pic>
        <p:nvPicPr>
          <p:cNvPr id="4" name="Picture 2" descr="Industry leading accuracy">
            <a:extLst>
              <a:ext uri="{FF2B5EF4-FFF2-40B4-BE49-F238E27FC236}">
                <a16:creationId xmlns:a16="http://schemas.microsoft.com/office/drawing/2014/main" id="{96F99FED-0E8F-44FB-9604-E464608E94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0416" y="400057"/>
            <a:ext cx="17145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5710DD6-4ECF-464F-B610-0D38017F5BE1}"/>
              </a:ext>
            </a:extLst>
          </p:cNvPr>
          <p:cNvPicPr>
            <a:picLocks noChangeAspect="1"/>
          </p:cNvPicPr>
          <p:nvPr/>
        </p:nvPicPr>
        <p:blipFill>
          <a:blip r:embed="rId7"/>
          <a:stretch>
            <a:fillRect/>
          </a:stretch>
        </p:blipFill>
        <p:spPr>
          <a:xfrm>
            <a:off x="8537351" y="2605095"/>
            <a:ext cx="1400175" cy="323850"/>
          </a:xfrm>
          <a:prstGeom prst="rect">
            <a:avLst/>
          </a:prstGeom>
        </p:spPr>
      </p:pic>
      <p:pic>
        <p:nvPicPr>
          <p:cNvPr id="7" name="Picture 6">
            <a:extLst>
              <a:ext uri="{FF2B5EF4-FFF2-40B4-BE49-F238E27FC236}">
                <a16:creationId xmlns:a16="http://schemas.microsoft.com/office/drawing/2014/main" id="{57432E04-4DD4-40BA-8898-DBDFAE6DE292}"/>
              </a:ext>
            </a:extLst>
          </p:cNvPr>
          <p:cNvPicPr>
            <a:picLocks noChangeAspect="1"/>
          </p:cNvPicPr>
          <p:nvPr/>
        </p:nvPicPr>
        <p:blipFill>
          <a:blip r:embed="rId8"/>
          <a:stretch>
            <a:fillRect/>
          </a:stretch>
        </p:blipFill>
        <p:spPr>
          <a:xfrm>
            <a:off x="5951984" y="2529211"/>
            <a:ext cx="2235895" cy="3121506"/>
          </a:xfrm>
          <a:prstGeom prst="rect">
            <a:avLst/>
          </a:prstGeom>
        </p:spPr>
      </p:pic>
      <p:pic>
        <p:nvPicPr>
          <p:cNvPr id="6" name="Picture 5">
            <a:extLst>
              <a:ext uri="{FF2B5EF4-FFF2-40B4-BE49-F238E27FC236}">
                <a16:creationId xmlns:a16="http://schemas.microsoft.com/office/drawing/2014/main" id="{5FACE6CF-0E10-45CD-8E84-3BF7C2A8EB9A}"/>
              </a:ext>
            </a:extLst>
          </p:cNvPr>
          <p:cNvPicPr>
            <a:picLocks noChangeAspect="1"/>
          </p:cNvPicPr>
          <p:nvPr/>
        </p:nvPicPr>
        <p:blipFill>
          <a:blip r:embed="rId9"/>
          <a:stretch>
            <a:fillRect/>
          </a:stretch>
        </p:blipFill>
        <p:spPr>
          <a:xfrm>
            <a:off x="7752184" y="4276739"/>
            <a:ext cx="2448272" cy="1717661"/>
          </a:xfrm>
          <a:prstGeom prst="rect">
            <a:avLst/>
          </a:prstGeom>
        </p:spPr>
      </p:pic>
      <p:pic>
        <p:nvPicPr>
          <p:cNvPr id="9" name="Picture 8">
            <a:extLst>
              <a:ext uri="{FF2B5EF4-FFF2-40B4-BE49-F238E27FC236}">
                <a16:creationId xmlns:a16="http://schemas.microsoft.com/office/drawing/2014/main" id="{4B200D4A-903B-4EDE-B585-EC8E7646BB32}"/>
              </a:ext>
            </a:extLst>
          </p:cNvPr>
          <p:cNvPicPr>
            <a:picLocks noChangeAspect="1"/>
          </p:cNvPicPr>
          <p:nvPr/>
        </p:nvPicPr>
        <p:blipFill>
          <a:blip r:embed="rId10"/>
          <a:stretch>
            <a:fillRect/>
          </a:stretch>
        </p:blipFill>
        <p:spPr>
          <a:xfrm>
            <a:off x="839416" y="4549781"/>
            <a:ext cx="4495800" cy="1171575"/>
          </a:xfrm>
          <a:prstGeom prst="rect">
            <a:avLst/>
          </a:prstGeom>
        </p:spPr>
      </p:pic>
    </p:spTree>
    <p:extLst>
      <p:ext uri="{BB962C8B-B14F-4D97-AF65-F5344CB8AC3E}">
        <p14:creationId xmlns:p14="http://schemas.microsoft.com/office/powerpoint/2010/main" val="1688333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4D888-180A-48AC-93BE-B0E6720E5CF5}"/>
              </a:ext>
            </a:extLst>
          </p:cNvPr>
          <p:cNvSpPr>
            <a:spLocks noGrp="1"/>
          </p:cNvSpPr>
          <p:nvPr>
            <p:ph type="ctrTitle"/>
          </p:nvPr>
        </p:nvSpPr>
        <p:spPr/>
        <p:txBody>
          <a:bodyPr/>
          <a:lstStyle/>
          <a:p>
            <a:r>
              <a:rPr lang="hr-HR" dirty="0"/>
              <a:t>Algorithms, frameworks and APIs</a:t>
            </a:r>
            <a:endParaRPr lang="en-US" dirty="0"/>
          </a:p>
        </p:txBody>
      </p:sp>
      <p:pic>
        <p:nvPicPr>
          <p:cNvPr id="8" name="Picture 7">
            <a:extLst>
              <a:ext uri="{FF2B5EF4-FFF2-40B4-BE49-F238E27FC236}">
                <a16:creationId xmlns:a16="http://schemas.microsoft.com/office/drawing/2014/main" id="{7CA75312-E8DE-4476-89CA-46882B66E2F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36992" y="1502649"/>
            <a:ext cx="7467320" cy="4633462"/>
          </a:xfrm>
          <a:prstGeom prst="rect">
            <a:avLst/>
          </a:prstGeom>
        </p:spPr>
      </p:pic>
      <p:sp>
        <p:nvSpPr>
          <p:cNvPr id="9" name="Rectangle 8">
            <a:extLst>
              <a:ext uri="{FF2B5EF4-FFF2-40B4-BE49-F238E27FC236}">
                <a16:creationId xmlns:a16="http://schemas.microsoft.com/office/drawing/2014/main" id="{B1605D48-262C-4A09-83C7-8DEB09BF23B4}"/>
              </a:ext>
            </a:extLst>
          </p:cNvPr>
          <p:cNvSpPr/>
          <p:nvPr/>
        </p:nvSpPr>
        <p:spPr>
          <a:xfrm>
            <a:off x="9264928" y="5938864"/>
            <a:ext cx="2236013" cy="261610"/>
          </a:xfrm>
          <a:prstGeom prst="rect">
            <a:avLst/>
          </a:prstGeom>
        </p:spPr>
        <p:txBody>
          <a:bodyPr wrap="square">
            <a:spAutoFit/>
          </a:bodyPr>
          <a:lstStyle/>
          <a:p>
            <a:r>
              <a:rPr lang="en-US" sz="1100" dirty="0">
                <a:solidFill>
                  <a:schemeClr val="bg1">
                    <a:lumMod val="50000"/>
                  </a:schemeClr>
                </a:solidFill>
              </a:rPr>
              <a:t>https://a16z.com/</a:t>
            </a:r>
          </a:p>
        </p:txBody>
      </p:sp>
      <p:pic>
        <p:nvPicPr>
          <p:cNvPr id="10" name="Picture 4" descr="Chat with your databases using LangChain | by Vishnu Sivan | CoinsBench">
            <a:extLst>
              <a:ext uri="{FF2B5EF4-FFF2-40B4-BE49-F238E27FC236}">
                <a16:creationId xmlns:a16="http://schemas.microsoft.com/office/drawing/2014/main" id="{BC4B8EBB-2C50-4951-BBFC-3AF81FC5992C}"/>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12424" y="2348880"/>
            <a:ext cx="1353570" cy="116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0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4D888-180A-48AC-93BE-B0E6720E5CF5}"/>
              </a:ext>
            </a:extLst>
          </p:cNvPr>
          <p:cNvSpPr>
            <a:spLocks noGrp="1"/>
          </p:cNvSpPr>
          <p:nvPr>
            <p:ph type="ctrTitle"/>
          </p:nvPr>
        </p:nvSpPr>
        <p:spPr/>
        <p:txBody>
          <a:bodyPr/>
          <a:lstStyle/>
          <a:p>
            <a:r>
              <a:rPr lang="hr-HR" dirty="0"/>
              <a:t>Algorithms, frameworks and APIs</a:t>
            </a:r>
            <a:endParaRPr lang="en-US" dirty="0"/>
          </a:p>
        </p:txBody>
      </p:sp>
      <p:sp>
        <p:nvSpPr>
          <p:cNvPr id="9" name="Rectangle 8">
            <a:extLst>
              <a:ext uri="{FF2B5EF4-FFF2-40B4-BE49-F238E27FC236}">
                <a16:creationId xmlns:a16="http://schemas.microsoft.com/office/drawing/2014/main" id="{B1605D48-262C-4A09-83C7-8DEB09BF23B4}"/>
              </a:ext>
            </a:extLst>
          </p:cNvPr>
          <p:cNvSpPr/>
          <p:nvPr/>
        </p:nvSpPr>
        <p:spPr>
          <a:xfrm>
            <a:off x="9264928" y="5938864"/>
            <a:ext cx="2236013" cy="261610"/>
          </a:xfrm>
          <a:prstGeom prst="rect">
            <a:avLst/>
          </a:prstGeom>
        </p:spPr>
        <p:txBody>
          <a:bodyPr wrap="square">
            <a:spAutoFit/>
          </a:bodyPr>
          <a:lstStyle/>
          <a:p>
            <a:r>
              <a:rPr lang="en-US" sz="1100" dirty="0">
                <a:solidFill>
                  <a:schemeClr val="bg1">
                    <a:lumMod val="50000"/>
                  </a:schemeClr>
                </a:solidFill>
              </a:rPr>
              <a:t>https://a16z.com/</a:t>
            </a:r>
          </a:p>
        </p:txBody>
      </p:sp>
      <p:graphicFrame>
        <p:nvGraphicFramePr>
          <p:cNvPr id="6" name="Table 5">
            <a:extLst>
              <a:ext uri="{FF2B5EF4-FFF2-40B4-BE49-F238E27FC236}">
                <a16:creationId xmlns:a16="http://schemas.microsoft.com/office/drawing/2014/main" id="{36F38E77-DE12-4F57-9EE3-F0015B698D3E}"/>
              </a:ext>
            </a:extLst>
          </p:cNvPr>
          <p:cNvGraphicFramePr>
            <a:graphicFrameLocks noGrp="1"/>
          </p:cNvGraphicFramePr>
          <p:nvPr>
            <p:extLst>
              <p:ext uri="{D42A27DB-BD31-4B8C-83A1-F6EECF244321}">
                <p14:modId xmlns:p14="http://schemas.microsoft.com/office/powerpoint/2010/main" val="1440669660"/>
              </p:ext>
            </p:extLst>
          </p:nvPr>
        </p:nvGraphicFramePr>
        <p:xfrm>
          <a:off x="1510751" y="2777370"/>
          <a:ext cx="8394767" cy="1683115"/>
        </p:xfrm>
        <a:graphic>
          <a:graphicData uri="http://schemas.openxmlformats.org/drawingml/2006/table">
            <a:tbl>
              <a:tblPr/>
              <a:tblGrid>
                <a:gridCol w="1143134">
                  <a:extLst>
                    <a:ext uri="{9D8B030D-6E8A-4147-A177-3AD203B41FA5}">
                      <a16:colId xmlns:a16="http://schemas.microsoft.com/office/drawing/2014/main" val="2508234930"/>
                    </a:ext>
                  </a:extLst>
                </a:gridCol>
                <a:gridCol w="1308667">
                  <a:extLst>
                    <a:ext uri="{9D8B030D-6E8A-4147-A177-3AD203B41FA5}">
                      <a16:colId xmlns:a16="http://schemas.microsoft.com/office/drawing/2014/main" val="1190803894"/>
                    </a:ext>
                  </a:extLst>
                </a:gridCol>
                <a:gridCol w="1284795">
                  <a:extLst>
                    <a:ext uri="{9D8B030D-6E8A-4147-A177-3AD203B41FA5}">
                      <a16:colId xmlns:a16="http://schemas.microsoft.com/office/drawing/2014/main" val="1917861268"/>
                    </a:ext>
                  </a:extLst>
                </a:gridCol>
                <a:gridCol w="1084370">
                  <a:extLst>
                    <a:ext uri="{9D8B030D-6E8A-4147-A177-3AD203B41FA5}">
                      <a16:colId xmlns:a16="http://schemas.microsoft.com/office/drawing/2014/main" val="987666994"/>
                    </a:ext>
                  </a:extLst>
                </a:gridCol>
                <a:gridCol w="1223797">
                  <a:extLst>
                    <a:ext uri="{9D8B030D-6E8A-4147-A177-3AD203B41FA5}">
                      <a16:colId xmlns:a16="http://schemas.microsoft.com/office/drawing/2014/main" val="3814454206"/>
                    </a:ext>
                  </a:extLst>
                </a:gridCol>
                <a:gridCol w="1326370">
                  <a:extLst>
                    <a:ext uri="{9D8B030D-6E8A-4147-A177-3AD203B41FA5}">
                      <a16:colId xmlns:a16="http://schemas.microsoft.com/office/drawing/2014/main" val="1613141648"/>
                    </a:ext>
                  </a:extLst>
                </a:gridCol>
                <a:gridCol w="1023634">
                  <a:extLst>
                    <a:ext uri="{9D8B030D-6E8A-4147-A177-3AD203B41FA5}">
                      <a16:colId xmlns:a16="http://schemas.microsoft.com/office/drawing/2014/main" val="4230987029"/>
                    </a:ext>
                  </a:extLst>
                </a:gridCol>
              </a:tblGrid>
              <a:tr h="353111">
                <a:tc>
                  <a:txBody>
                    <a:bodyPr/>
                    <a:lstStyle/>
                    <a:p>
                      <a:pPr algn="l"/>
                      <a:r>
                        <a:rPr lang="en-US" sz="900" b="1">
                          <a:effectLst/>
                        </a:rPr>
                        <a:t>Data pipelines</a:t>
                      </a:r>
                      <a:endParaRPr lang="en-US" sz="900">
                        <a:effectLst/>
                      </a:endParaRPr>
                    </a:p>
                  </a:txBody>
                  <a:tcPr anchor="ctr">
                    <a:lnL>
                      <a:noFill/>
                    </a:lnL>
                    <a:lnR>
                      <a:noFill/>
                    </a:lnR>
                    <a:lnT>
                      <a:noFill/>
                    </a:lnT>
                    <a:lnB>
                      <a:noFill/>
                    </a:lnB>
                    <a:solidFill>
                      <a:schemeClr val="bg1"/>
                    </a:solidFill>
                  </a:tcPr>
                </a:tc>
                <a:tc>
                  <a:txBody>
                    <a:bodyPr/>
                    <a:lstStyle/>
                    <a:p>
                      <a:pPr algn="l"/>
                      <a:r>
                        <a:rPr lang="en-US" sz="900" b="1">
                          <a:effectLst/>
                        </a:rPr>
                        <a:t>Embedding model</a:t>
                      </a:r>
                      <a:endParaRPr lang="en-US" sz="900">
                        <a:effectLst/>
                      </a:endParaRPr>
                    </a:p>
                  </a:txBody>
                  <a:tcPr anchor="ctr">
                    <a:lnL>
                      <a:noFill/>
                    </a:lnL>
                    <a:lnR>
                      <a:noFill/>
                    </a:lnR>
                    <a:lnT>
                      <a:noFill/>
                    </a:lnT>
                    <a:lnB>
                      <a:noFill/>
                    </a:lnB>
                    <a:solidFill>
                      <a:schemeClr val="bg1"/>
                    </a:solidFill>
                  </a:tcPr>
                </a:tc>
                <a:tc>
                  <a:txBody>
                    <a:bodyPr/>
                    <a:lstStyle/>
                    <a:p>
                      <a:pPr algn="l"/>
                      <a:r>
                        <a:rPr lang="en-US" sz="900" b="1">
                          <a:effectLst/>
                        </a:rPr>
                        <a:t>Vector database</a:t>
                      </a:r>
                      <a:endParaRPr lang="en-US" sz="900">
                        <a:effectLst/>
                      </a:endParaRPr>
                    </a:p>
                  </a:txBody>
                  <a:tcPr anchor="ctr">
                    <a:lnL>
                      <a:noFill/>
                    </a:lnL>
                    <a:lnR>
                      <a:noFill/>
                    </a:lnR>
                    <a:lnT>
                      <a:noFill/>
                    </a:lnT>
                    <a:lnB>
                      <a:noFill/>
                    </a:lnB>
                    <a:solidFill>
                      <a:schemeClr val="bg1"/>
                    </a:solidFill>
                  </a:tcPr>
                </a:tc>
                <a:tc>
                  <a:txBody>
                    <a:bodyPr/>
                    <a:lstStyle/>
                    <a:p>
                      <a:pPr algn="l"/>
                      <a:r>
                        <a:rPr lang="en-US" sz="900" b="1">
                          <a:effectLst/>
                        </a:rPr>
                        <a:t>Playground</a:t>
                      </a:r>
                      <a:endParaRPr lang="en-US" sz="900">
                        <a:effectLst/>
                      </a:endParaRPr>
                    </a:p>
                  </a:txBody>
                  <a:tcPr anchor="ctr">
                    <a:lnL>
                      <a:noFill/>
                    </a:lnL>
                    <a:lnR>
                      <a:noFill/>
                    </a:lnR>
                    <a:lnT>
                      <a:noFill/>
                    </a:lnT>
                    <a:lnB>
                      <a:noFill/>
                    </a:lnB>
                    <a:solidFill>
                      <a:schemeClr val="bg1"/>
                    </a:solidFill>
                  </a:tcPr>
                </a:tc>
                <a:tc>
                  <a:txBody>
                    <a:bodyPr/>
                    <a:lstStyle/>
                    <a:p>
                      <a:pPr algn="l"/>
                      <a:r>
                        <a:rPr lang="en-US" sz="900" b="1" dirty="0">
                          <a:effectLst/>
                        </a:rPr>
                        <a:t>Orchestration</a:t>
                      </a:r>
                      <a:endParaRPr lang="en-US" sz="900" dirty="0">
                        <a:effectLst/>
                      </a:endParaRPr>
                    </a:p>
                  </a:txBody>
                  <a:tcPr anchor="ctr">
                    <a:lnL>
                      <a:noFill/>
                    </a:lnL>
                    <a:lnR>
                      <a:noFill/>
                    </a:lnR>
                    <a:lnT>
                      <a:noFill/>
                    </a:lnT>
                    <a:lnB>
                      <a:noFill/>
                    </a:lnB>
                    <a:solidFill>
                      <a:schemeClr val="bg1"/>
                    </a:solidFill>
                  </a:tcPr>
                </a:tc>
                <a:tc>
                  <a:txBody>
                    <a:bodyPr/>
                    <a:lstStyle/>
                    <a:p>
                      <a:pPr algn="l"/>
                      <a:r>
                        <a:rPr lang="en-US" sz="900" b="1">
                          <a:effectLst/>
                        </a:rPr>
                        <a:t>APIs/plugins</a:t>
                      </a:r>
                      <a:endParaRPr lang="en-US" sz="900">
                        <a:effectLst/>
                      </a:endParaRPr>
                    </a:p>
                  </a:txBody>
                  <a:tcPr anchor="ctr">
                    <a:lnL>
                      <a:noFill/>
                    </a:lnL>
                    <a:lnR>
                      <a:noFill/>
                    </a:lnR>
                    <a:lnT>
                      <a:noFill/>
                    </a:lnT>
                    <a:lnB>
                      <a:noFill/>
                    </a:lnB>
                    <a:solidFill>
                      <a:schemeClr val="bg1"/>
                    </a:solidFill>
                  </a:tcPr>
                </a:tc>
                <a:tc>
                  <a:txBody>
                    <a:bodyPr/>
                    <a:lstStyle/>
                    <a:p>
                      <a:pPr algn="l"/>
                      <a:r>
                        <a:rPr lang="en-US" sz="900" b="1">
                          <a:effectLst/>
                        </a:rPr>
                        <a:t>LLM cache</a:t>
                      </a:r>
                      <a:endParaRPr lang="en-US" sz="900">
                        <a:effectLst/>
                      </a:endParaRPr>
                    </a:p>
                  </a:txBody>
                  <a:tcPr anchor="ctr">
                    <a:lnL>
                      <a:noFill/>
                    </a:lnL>
                    <a:lnR>
                      <a:noFill/>
                    </a:lnR>
                    <a:lnT>
                      <a:noFill/>
                    </a:lnT>
                    <a:lnB>
                      <a:noFill/>
                    </a:lnB>
                    <a:solidFill>
                      <a:schemeClr val="bg1"/>
                    </a:solidFill>
                  </a:tcPr>
                </a:tc>
                <a:extLst>
                  <a:ext uri="{0D108BD9-81ED-4DB2-BD59-A6C34878D82A}">
                    <a16:rowId xmlns:a16="http://schemas.microsoft.com/office/drawing/2014/main" val="1407343663"/>
                  </a:ext>
                </a:extLst>
              </a:tr>
              <a:tr h="353111">
                <a:tc>
                  <a:txBody>
                    <a:bodyPr/>
                    <a:lstStyle/>
                    <a:p>
                      <a:r>
                        <a:rPr lang="en-US" sz="900" u="sng">
                          <a:effectLst/>
                          <a:hlinkClick r:id="rId3"/>
                        </a:rPr>
                        <a:t>Databricks</a:t>
                      </a:r>
                      <a:endParaRPr lang="en-US" sz="900">
                        <a:effectLst/>
                      </a:endParaRPr>
                    </a:p>
                  </a:txBody>
                  <a:tcPr anchor="ctr">
                    <a:lnL>
                      <a:noFill/>
                    </a:lnL>
                    <a:lnR>
                      <a:noFill/>
                    </a:lnR>
                    <a:lnT>
                      <a:noFill/>
                    </a:lnT>
                    <a:lnB>
                      <a:noFill/>
                    </a:lnB>
                    <a:solidFill>
                      <a:schemeClr val="bg1"/>
                    </a:solidFill>
                  </a:tcPr>
                </a:tc>
                <a:tc>
                  <a:txBody>
                    <a:bodyPr/>
                    <a:lstStyle/>
                    <a:p>
                      <a:r>
                        <a:rPr lang="en-US" sz="900" u="sng" dirty="0" err="1">
                          <a:effectLst/>
                          <a:hlinkClick r:id="rId4"/>
                        </a:rPr>
                        <a:t>OpenAI</a:t>
                      </a:r>
                      <a:endParaRPr lang="en-US" sz="900" dirty="0">
                        <a:effectLst/>
                      </a:endParaRPr>
                    </a:p>
                  </a:txBody>
                  <a:tcPr anchor="ctr">
                    <a:lnL>
                      <a:noFill/>
                    </a:lnL>
                    <a:lnR>
                      <a:noFill/>
                    </a:lnR>
                    <a:lnT>
                      <a:noFill/>
                    </a:lnT>
                    <a:lnB>
                      <a:noFill/>
                    </a:lnB>
                    <a:solidFill>
                      <a:schemeClr val="bg1"/>
                    </a:solidFill>
                  </a:tcPr>
                </a:tc>
                <a:tc>
                  <a:txBody>
                    <a:bodyPr/>
                    <a:lstStyle/>
                    <a:p>
                      <a:r>
                        <a:rPr lang="en-US" sz="900" u="sng">
                          <a:effectLst/>
                          <a:hlinkClick r:id="rId5"/>
                        </a:rPr>
                        <a:t>Pinecone</a:t>
                      </a:r>
                      <a:endParaRPr lang="en-US" sz="900">
                        <a:effectLst/>
                      </a:endParaRPr>
                    </a:p>
                  </a:txBody>
                  <a:tcPr anchor="ctr">
                    <a:lnL>
                      <a:noFill/>
                    </a:lnL>
                    <a:lnR>
                      <a:noFill/>
                    </a:lnR>
                    <a:lnT>
                      <a:noFill/>
                    </a:lnT>
                    <a:lnB>
                      <a:noFill/>
                    </a:lnB>
                    <a:solidFill>
                      <a:schemeClr val="bg1"/>
                    </a:solidFill>
                  </a:tcPr>
                </a:tc>
                <a:tc>
                  <a:txBody>
                    <a:bodyPr/>
                    <a:lstStyle/>
                    <a:p>
                      <a:r>
                        <a:rPr lang="en-US" sz="900" u="sng">
                          <a:effectLst/>
                          <a:hlinkClick r:id="rId4"/>
                        </a:rPr>
                        <a:t>OpenAI</a:t>
                      </a:r>
                      <a:endParaRPr lang="en-US" sz="900">
                        <a:effectLst/>
                      </a:endParaRPr>
                    </a:p>
                  </a:txBody>
                  <a:tcPr anchor="ctr">
                    <a:lnL>
                      <a:noFill/>
                    </a:lnL>
                    <a:lnR>
                      <a:noFill/>
                    </a:lnR>
                    <a:lnT>
                      <a:noFill/>
                    </a:lnT>
                    <a:lnB>
                      <a:noFill/>
                    </a:lnB>
                    <a:solidFill>
                      <a:schemeClr val="bg1"/>
                    </a:solidFill>
                  </a:tcPr>
                </a:tc>
                <a:tc>
                  <a:txBody>
                    <a:bodyPr/>
                    <a:lstStyle/>
                    <a:p>
                      <a:r>
                        <a:rPr lang="en-US" sz="900" u="sng" dirty="0" err="1">
                          <a:effectLst/>
                          <a:hlinkClick r:id="rId6"/>
                        </a:rPr>
                        <a:t>Langchain</a:t>
                      </a:r>
                      <a:endParaRPr lang="en-US" sz="900" dirty="0">
                        <a:effectLst/>
                      </a:endParaRPr>
                    </a:p>
                  </a:txBody>
                  <a:tcPr anchor="ctr">
                    <a:lnL>
                      <a:noFill/>
                    </a:lnL>
                    <a:lnR>
                      <a:noFill/>
                    </a:lnR>
                    <a:lnT>
                      <a:noFill/>
                    </a:lnT>
                    <a:lnB>
                      <a:noFill/>
                    </a:lnB>
                    <a:solidFill>
                      <a:schemeClr val="bg1"/>
                    </a:solidFill>
                  </a:tcPr>
                </a:tc>
                <a:tc>
                  <a:txBody>
                    <a:bodyPr/>
                    <a:lstStyle/>
                    <a:p>
                      <a:r>
                        <a:rPr lang="en-US" sz="900" u="sng">
                          <a:effectLst/>
                          <a:hlinkClick r:id="rId7"/>
                        </a:rPr>
                        <a:t>Serp</a:t>
                      </a:r>
                      <a:endParaRPr lang="en-US" sz="900">
                        <a:effectLst/>
                      </a:endParaRPr>
                    </a:p>
                  </a:txBody>
                  <a:tcPr anchor="ctr">
                    <a:lnL>
                      <a:noFill/>
                    </a:lnL>
                    <a:lnR>
                      <a:noFill/>
                    </a:lnR>
                    <a:lnT>
                      <a:noFill/>
                    </a:lnT>
                    <a:lnB>
                      <a:noFill/>
                    </a:lnB>
                    <a:solidFill>
                      <a:schemeClr val="bg1"/>
                    </a:solidFill>
                  </a:tcPr>
                </a:tc>
                <a:tc>
                  <a:txBody>
                    <a:bodyPr/>
                    <a:lstStyle/>
                    <a:p>
                      <a:r>
                        <a:rPr lang="en-US" sz="900" u="sng" dirty="0">
                          <a:effectLst/>
                          <a:hlinkClick r:id="rId8"/>
                        </a:rPr>
                        <a:t>Redis</a:t>
                      </a:r>
                      <a:endParaRPr lang="en-US" sz="900" dirty="0">
                        <a:effectLst/>
                      </a:endParaRPr>
                    </a:p>
                  </a:txBody>
                  <a:tcPr anchor="ctr">
                    <a:lnL>
                      <a:noFill/>
                    </a:lnL>
                    <a:lnR>
                      <a:noFill/>
                    </a:lnR>
                    <a:lnT>
                      <a:noFill/>
                    </a:lnT>
                    <a:lnB>
                      <a:noFill/>
                    </a:lnB>
                    <a:solidFill>
                      <a:schemeClr val="bg1"/>
                    </a:solidFill>
                  </a:tcPr>
                </a:tc>
                <a:extLst>
                  <a:ext uri="{0D108BD9-81ED-4DB2-BD59-A6C34878D82A}">
                    <a16:rowId xmlns:a16="http://schemas.microsoft.com/office/drawing/2014/main" val="361954196"/>
                  </a:ext>
                </a:extLst>
              </a:tr>
              <a:tr h="353111">
                <a:tc>
                  <a:txBody>
                    <a:bodyPr/>
                    <a:lstStyle/>
                    <a:p>
                      <a:r>
                        <a:rPr lang="en-US" sz="900" u="sng">
                          <a:effectLst/>
                          <a:hlinkClick r:id="rId9"/>
                        </a:rPr>
                        <a:t>Airflow</a:t>
                      </a:r>
                      <a:endParaRPr lang="en-US" sz="900">
                        <a:effectLst/>
                      </a:endParaRPr>
                    </a:p>
                  </a:txBody>
                  <a:tcPr anchor="ctr">
                    <a:lnL>
                      <a:noFill/>
                    </a:lnL>
                    <a:lnR>
                      <a:noFill/>
                    </a:lnR>
                    <a:lnT>
                      <a:noFill/>
                    </a:lnT>
                    <a:lnB>
                      <a:noFill/>
                    </a:lnB>
                    <a:solidFill>
                      <a:schemeClr val="bg1"/>
                    </a:solidFill>
                  </a:tcPr>
                </a:tc>
                <a:tc>
                  <a:txBody>
                    <a:bodyPr/>
                    <a:lstStyle/>
                    <a:p>
                      <a:r>
                        <a:rPr lang="en-US" sz="900" u="sng">
                          <a:effectLst/>
                          <a:hlinkClick r:id="rId10"/>
                        </a:rPr>
                        <a:t>Cohere</a:t>
                      </a:r>
                      <a:endParaRPr lang="en-US" sz="900">
                        <a:effectLst/>
                      </a:endParaRPr>
                    </a:p>
                  </a:txBody>
                  <a:tcPr anchor="ctr">
                    <a:lnL>
                      <a:noFill/>
                    </a:lnL>
                    <a:lnR>
                      <a:noFill/>
                    </a:lnR>
                    <a:lnT>
                      <a:noFill/>
                    </a:lnT>
                    <a:lnB>
                      <a:noFill/>
                    </a:lnB>
                    <a:solidFill>
                      <a:schemeClr val="bg1"/>
                    </a:solidFill>
                  </a:tcPr>
                </a:tc>
                <a:tc>
                  <a:txBody>
                    <a:bodyPr/>
                    <a:lstStyle/>
                    <a:p>
                      <a:r>
                        <a:rPr lang="en-US" sz="900" u="sng">
                          <a:effectLst/>
                          <a:hlinkClick r:id="rId11"/>
                        </a:rPr>
                        <a:t>Weaviate</a:t>
                      </a:r>
                      <a:endParaRPr lang="en-US" sz="900">
                        <a:effectLst/>
                      </a:endParaRPr>
                    </a:p>
                  </a:txBody>
                  <a:tcPr anchor="ctr">
                    <a:lnL>
                      <a:noFill/>
                    </a:lnL>
                    <a:lnR>
                      <a:noFill/>
                    </a:lnR>
                    <a:lnT>
                      <a:noFill/>
                    </a:lnT>
                    <a:lnB>
                      <a:noFill/>
                    </a:lnB>
                    <a:solidFill>
                      <a:schemeClr val="bg1"/>
                    </a:solidFill>
                  </a:tcPr>
                </a:tc>
                <a:tc>
                  <a:txBody>
                    <a:bodyPr/>
                    <a:lstStyle/>
                    <a:p>
                      <a:r>
                        <a:rPr lang="en-US" sz="900" u="sng">
                          <a:effectLst/>
                          <a:hlinkClick r:id="rId12"/>
                        </a:rPr>
                        <a:t>nat.dev</a:t>
                      </a:r>
                      <a:endParaRPr lang="en-US" sz="900">
                        <a:effectLst/>
                      </a:endParaRPr>
                    </a:p>
                  </a:txBody>
                  <a:tcPr anchor="ctr">
                    <a:lnL>
                      <a:noFill/>
                    </a:lnL>
                    <a:lnR>
                      <a:noFill/>
                    </a:lnR>
                    <a:lnT>
                      <a:noFill/>
                    </a:lnT>
                    <a:lnB>
                      <a:noFill/>
                    </a:lnB>
                    <a:solidFill>
                      <a:schemeClr val="bg1"/>
                    </a:solidFill>
                  </a:tcPr>
                </a:tc>
                <a:tc>
                  <a:txBody>
                    <a:bodyPr/>
                    <a:lstStyle/>
                    <a:p>
                      <a:r>
                        <a:rPr lang="en-US" sz="900" u="sng">
                          <a:effectLst/>
                          <a:hlinkClick r:id="rId13"/>
                        </a:rPr>
                        <a:t>LlamaIndex</a:t>
                      </a:r>
                      <a:endParaRPr lang="en-US" sz="900">
                        <a:effectLst/>
                      </a:endParaRPr>
                    </a:p>
                  </a:txBody>
                  <a:tcPr anchor="ctr">
                    <a:lnL>
                      <a:noFill/>
                    </a:lnL>
                    <a:lnR>
                      <a:noFill/>
                    </a:lnR>
                    <a:lnT>
                      <a:noFill/>
                    </a:lnT>
                    <a:lnB>
                      <a:noFill/>
                    </a:lnB>
                    <a:solidFill>
                      <a:schemeClr val="bg1"/>
                    </a:solidFill>
                  </a:tcPr>
                </a:tc>
                <a:tc>
                  <a:txBody>
                    <a:bodyPr/>
                    <a:lstStyle/>
                    <a:p>
                      <a:r>
                        <a:rPr lang="en-US" sz="900" u="sng">
                          <a:effectLst/>
                          <a:hlinkClick r:id="rId14"/>
                        </a:rPr>
                        <a:t>Wolfram</a:t>
                      </a:r>
                      <a:endParaRPr lang="en-US" sz="900">
                        <a:effectLst/>
                      </a:endParaRPr>
                    </a:p>
                  </a:txBody>
                  <a:tcPr anchor="ctr">
                    <a:lnL>
                      <a:noFill/>
                    </a:lnL>
                    <a:lnR>
                      <a:noFill/>
                    </a:lnR>
                    <a:lnT>
                      <a:noFill/>
                    </a:lnT>
                    <a:lnB>
                      <a:noFill/>
                    </a:lnB>
                    <a:solidFill>
                      <a:schemeClr val="bg1"/>
                    </a:solidFill>
                  </a:tcPr>
                </a:tc>
                <a:tc>
                  <a:txBody>
                    <a:bodyPr/>
                    <a:lstStyle/>
                    <a:p>
                      <a:r>
                        <a:rPr lang="en-US" sz="900" u="sng">
                          <a:effectLst/>
                          <a:hlinkClick r:id="rId15"/>
                        </a:rPr>
                        <a:t>SQLite</a:t>
                      </a:r>
                      <a:endParaRPr lang="en-US" sz="900">
                        <a:effectLst/>
                      </a:endParaRPr>
                    </a:p>
                  </a:txBody>
                  <a:tcPr anchor="ctr">
                    <a:lnL>
                      <a:noFill/>
                    </a:lnL>
                    <a:lnR>
                      <a:noFill/>
                    </a:lnR>
                    <a:lnT>
                      <a:noFill/>
                    </a:lnT>
                    <a:lnB>
                      <a:noFill/>
                    </a:lnB>
                    <a:solidFill>
                      <a:schemeClr val="bg1"/>
                    </a:solidFill>
                  </a:tcPr>
                </a:tc>
                <a:extLst>
                  <a:ext uri="{0D108BD9-81ED-4DB2-BD59-A6C34878D82A}">
                    <a16:rowId xmlns:a16="http://schemas.microsoft.com/office/drawing/2014/main" val="1085331581"/>
                  </a:ext>
                </a:extLst>
              </a:tr>
              <a:tr h="353111">
                <a:tc>
                  <a:txBody>
                    <a:bodyPr/>
                    <a:lstStyle/>
                    <a:p>
                      <a:r>
                        <a:rPr lang="en-US" sz="900" u="sng">
                          <a:effectLst/>
                          <a:hlinkClick r:id="rId16"/>
                        </a:rPr>
                        <a:t>Unstructured</a:t>
                      </a:r>
                      <a:endParaRPr lang="en-US" sz="900">
                        <a:effectLst/>
                      </a:endParaRPr>
                    </a:p>
                  </a:txBody>
                  <a:tcPr anchor="ctr">
                    <a:lnL>
                      <a:noFill/>
                    </a:lnL>
                    <a:lnR>
                      <a:noFill/>
                    </a:lnR>
                    <a:lnT>
                      <a:noFill/>
                    </a:lnT>
                    <a:lnB>
                      <a:noFill/>
                    </a:lnB>
                    <a:solidFill>
                      <a:schemeClr val="bg1"/>
                    </a:solidFill>
                  </a:tcPr>
                </a:tc>
                <a:tc>
                  <a:txBody>
                    <a:bodyPr/>
                    <a:lstStyle/>
                    <a:p>
                      <a:r>
                        <a:rPr lang="en-US" sz="900" u="sng">
                          <a:effectLst/>
                          <a:hlinkClick r:id="rId17"/>
                        </a:rPr>
                        <a:t>Hugging Face</a:t>
                      </a:r>
                      <a:endParaRPr lang="en-US" sz="900">
                        <a:effectLst/>
                      </a:endParaRPr>
                    </a:p>
                  </a:txBody>
                  <a:tcPr anchor="ctr">
                    <a:lnL>
                      <a:noFill/>
                    </a:lnL>
                    <a:lnR>
                      <a:noFill/>
                    </a:lnR>
                    <a:lnT>
                      <a:noFill/>
                    </a:lnT>
                    <a:lnB>
                      <a:noFill/>
                    </a:lnB>
                    <a:solidFill>
                      <a:schemeClr val="bg1"/>
                    </a:solidFill>
                  </a:tcPr>
                </a:tc>
                <a:tc>
                  <a:txBody>
                    <a:bodyPr/>
                    <a:lstStyle/>
                    <a:p>
                      <a:r>
                        <a:rPr lang="en-US" sz="900" u="sng" dirty="0" err="1">
                          <a:effectLst/>
                          <a:hlinkClick r:id="rId18"/>
                        </a:rPr>
                        <a:t>ChromaDB</a:t>
                      </a:r>
                      <a:endParaRPr lang="en-US" sz="900" dirty="0">
                        <a:effectLst/>
                      </a:endParaRPr>
                    </a:p>
                  </a:txBody>
                  <a:tcPr anchor="ctr">
                    <a:lnL>
                      <a:noFill/>
                    </a:lnL>
                    <a:lnR>
                      <a:noFill/>
                    </a:lnR>
                    <a:lnT>
                      <a:noFill/>
                    </a:lnT>
                    <a:lnB>
                      <a:noFill/>
                    </a:lnB>
                    <a:solidFill>
                      <a:schemeClr val="bg1"/>
                    </a:solidFill>
                  </a:tcPr>
                </a:tc>
                <a:tc>
                  <a:txBody>
                    <a:bodyPr/>
                    <a:lstStyle/>
                    <a:p>
                      <a:r>
                        <a:rPr lang="en-US" sz="900" u="sng">
                          <a:effectLst/>
                          <a:hlinkClick r:id="rId19"/>
                        </a:rPr>
                        <a:t>Humanloop</a:t>
                      </a:r>
                      <a:endParaRPr lang="en-US" sz="900">
                        <a:effectLst/>
                      </a:endParaRPr>
                    </a:p>
                  </a:txBody>
                  <a:tcPr anchor="ctr">
                    <a:lnL>
                      <a:noFill/>
                    </a:lnL>
                    <a:lnR>
                      <a:noFill/>
                    </a:lnR>
                    <a:lnT>
                      <a:noFill/>
                    </a:lnT>
                    <a:lnB>
                      <a:noFill/>
                    </a:lnB>
                    <a:solidFill>
                      <a:schemeClr val="bg1"/>
                    </a:solidFill>
                  </a:tcPr>
                </a:tc>
                <a:tc>
                  <a:txBody>
                    <a:bodyPr/>
                    <a:lstStyle/>
                    <a:p>
                      <a:r>
                        <a:rPr lang="en-US" sz="900" u="sng">
                          <a:effectLst/>
                          <a:hlinkClick r:id="rId20"/>
                        </a:rPr>
                        <a:t>ChatGPT</a:t>
                      </a:r>
                      <a:endParaRPr lang="en-US" sz="900">
                        <a:effectLst/>
                      </a:endParaRPr>
                    </a:p>
                  </a:txBody>
                  <a:tcPr anchor="ctr">
                    <a:lnL>
                      <a:noFill/>
                    </a:lnL>
                    <a:lnR>
                      <a:noFill/>
                    </a:lnR>
                    <a:lnT>
                      <a:noFill/>
                    </a:lnT>
                    <a:lnB>
                      <a:noFill/>
                    </a:lnB>
                    <a:solidFill>
                      <a:schemeClr val="bg1"/>
                    </a:solidFill>
                  </a:tcPr>
                </a:tc>
                <a:tc>
                  <a:txBody>
                    <a:bodyPr/>
                    <a:lstStyle/>
                    <a:p>
                      <a:r>
                        <a:rPr lang="en-US" sz="900" u="sng">
                          <a:effectLst/>
                          <a:hlinkClick r:id="rId21"/>
                        </a:rPr>
                        <a:t>Zapier</a:t>
                      </a:r>
                      <a:endParaRPr lang="en-US" sz="900">
                        <a:effectLst/>
                      </a:endParaRPr>
                    </a:p>
                  </a:txBody>
                  <a:tcPr anchor="ctr">
                    <a:lnL>
                      <a:noFill/>
                    </a:lnL>
                    <a:lnR>
                      <a:noFill/>
                    </a:lnR>
                    <a:lnT>
                      <a:noFill/>
                    </a:lnT>
                    <a:lnB>
                      <a:noFill/>
                    </a:lnB>
                    <a:solidFill>
                      <a:schemeClr val="bg1"/>
                    </a:solidFill>
                  </a:tcPr>
                </a:tc>
                <a:tc>
                  <a:txBody>
                    <a:bodyPr/>
                    <a:lstStyle/>
                    <a:p>
                      <a:r>
                        <a:rPr lang="en-US" sz="900" u="sng">
                          <a:effectLst/>
                          <a:hlinkClick r:id="rId22"/>
                        </a:rPr>
                        <a:t>GPTCache</a:t>
                      </a:r>
                      <a:endParaRPr lang="en-US" sz="900">
                        <a:effectLst/>
                      </a:endParaRPr>
                    </a:p>
                  </a:txBody>
                  <a:tcPr anchor="ctr">
                    <a:lnL>
                      <a:noFill/>
                    </a:lnL>
                    <a:lnR>
                      <a:noFill/>
                    </a:lnR>
                    <a:lnT>
                      <a:noFill/>
                    </a:lnT>
                    <a:lnB>
                      <a:noFill/>
                    </a:lnB>
                    <a:solidFill>
                      <a:schemeClr val="bg1"/>
                    </a:solidFill>
                  </a:tcPr>
                </a:tc>
                <a:extLst>
                  <a:ext uri="{0D108BD9-81ED-4DB2-BD59-A6C34878D82A}">
                    <a16:rowId xmlns:a16="http://schemas.microsoft.com/office/drawing/2014/main" val="2084498746"/>
                  </a:ext>
                </a:extLst>
              </a:tr>
              <a:tr h="270671">
                <a:tc>
                  <a:txBody>
                    <a:bodyPr/>
                    <a:lstStyle/>
                    <a:p>
                      <a:endParaRPr lang="en-US" sz="900">
                        <a:effectLst/>
                      </a:endParaRPr>
                    </a:p>
                  </a:txBody>
                  <a:tcPr anchor="ctr">
                    <a:lnL>
                      <a:noFill/>
                    </a:lnL>
                    <a:lnR>
                      <a:noFill/>
                    </a:lnR>
                    <a:lnT>
                      <a:noFill/>
                    </a:lnT>
                    <a:lnB>
                      <a:noFill/>
                    </a:lnB>
                    <a:solidFill>
                      <a:schemeClr val="bg1"/>
                    </a:solidFill>
                  </a:tcPr>
                </a:tc>
                <a:tc>
                  <a:txBody>
                    <a:bodyPr/>
                    <a:lstStyle/>
                    <a:p>
                      <a:endParaRPr lang="en-US" sz="900">
                        <a:effectLst/>
                      </a:endParaRPr>
                    </a:p>
                  </a:txBody>
                  <a:tcPr anchor="ctr">
                    <a:lnL>
                      <a:noFill/>
                    </a:lnL>
                    <a:lnR>
                      <a:noFill/>
                    </a:lnR>
                    <a:lnT>
                      <a:noFill/>
                    </a:lnT>
                    <a:lnB>
                      <a:noFill/>
                    </a:lnB>
                    <a:solidFill>
                      <a:schemeClr val="bg1"/>
                    </a:solidFill>
                  </a:tcPr>
                </a:tc>
                <a:tc>
                  <a:txBody>
                    <a:bodyPr/>
                    <a:lstStyle/>
                    <a:p>
                      <a:r>
                        <a:rPr lang="en-US" sz="900" u="sng" dirty="0" err="1">
                          <a:effectLst/>
                          <a:hlinkClick r:id="rId23"/>
                        </a:rPr>
                        <a:t>pgvector</a:t>
                      </a:r>
                      <a:endParaRPr lang="en-US" sz="900" dirty="0">
                        <a:effectLst/>
                      </a:endParaRPr>
                    </a:p>
                  </a:txBody>
                  <a:tcPr anchor="ctr">
                    <a:lnL>
                      <a:noFill/>
                    </a:lnL>
                    <a:lnR>
                      <a:noFill/>
                    </a:lnR>
                    <a:lnT>
                      <a:noFill/>
                    </a:lnT>
                    <a:lnB>
                      <a:noFill/>
                    </a:lnB>
                    <a:solidFill>
                      <a:schemeClr val="bg1"/>
                    </a:solidFill>
                  </a:tcPr>
                </a:tc>
                <a:tc>
                  <a:txBody>
                    <a:bodyPr/>
                    <a:lstStyle/>
                    <a:p>
                      <a:endParaRPr lang="en-US" sz="900">
                        <a:effectLst/>
                      </a:endParaRPr>
                    </a:p>
                  </a:txBody>
                  <a:tcPr anchor="ctr">
                    <a:lnL>
                      <a:noFill/>
                    </a:lnL>
                    <a:lnR>
                      <a:noFill/>
                    </a:lnR>
                    <a:lnT>
                      <a:noFill/>
                    </a:lnT>
                    <a:lnB>
                      <a:noFill/>
                    </a:lnB>
                    <a:solidFill>
                      <a:schemeClr val="bg1"/>
                    </a:solidFill>
                  </a:tcPr>
                </a:tc>
                <a:tc>
                  <a:txBody>
                    <a:bodyPr/>
                    <a:lstStyle/>
                    <a:p>
                      <a:endParaRPr lang="en-US" sz="900">
                        <a:effectLst/>
                      </a:endParaRPr>
                    </a:p>
                  </a:txBody>
                  <a:tcPr anchor="ctr">
                    <a:lnL>
                      <a:noFill/>
                    </a:lnL>
                    <a:lnR>
                      <a:noFill/>
                    </a:lnR>
                    <a:lnT>
                      <a:noFill/>
                    </a:lnT>
                    <a:lnB>
                      <a:noFill/>
                    </a:lnB>
                    <a:solidFill>
                      <a:schemeClr val="bg1"/>
                    </a:solidFill>
                  </a:tcPr>
                </a:tc>
                <a:tc>
                  <a:txBody>
                    <a:bodyPr/>
                    <a:lstStyle/>
                    <a:p>
                      <a:endParaRPr lang="en-US" sz="900">
                        <a:effectLst/>
                      </a:endParaRPr>
                    </a:p>
                  </a:txBody>
                  <a:tcPr anchor="ctr">
                    <a:lnL>
                      <a:noFill/>
                    </a:lnL>
                    <a:lnR>
                      <a:noFill/>
                    </a:lnR>
                    <a:lnT>
                      <a:noFill/>
                    </a:lnT>
                    <a:lnB>
                      <a:noFill/>
                    </a:lnB>
                    <a:solidFill>
                      <a:schemeClr val="bg1"/>
                    </a:solidFill>
                  </a:tcPr>
                </a:tc>
                <a:tc>
                  <a:txBody>
                    <a:bodyPr/>
                    <a:lstStyle/>
                    <a:p>
                      <a:endParaRPr lang="en-US" sz="900" dirty="0">
                        <a:effectLst/>
                      </a:endParaRPr>
                    </a:p>
                  </a:txBody>
                  <a:tcPr anchor="ctr">
                    <a:lnL>
                      <a:noFill/>
                    </a:lnL>
                    <a:lnR>
                      <a:noFill/>
                    </a:lnR>
                    <a:lnT>
                      <a:noFill/>
                    </a:lnT>
                    <a:lnB>
                      <a:noFill/>
                    </a:lnB>
                    <a:solidFill>
                      <a:schemeClr val="bg1"/>
                    </a:solidFill>
                  </a:tcPr>
                </a:tc>
                <a:extLst>
                  <a:ext uri="{0D108BD9-81ED-4DB2-BD59-A6C34878D82A}">
                    <a16:rowId xmlns:a16="http://schemas.microsoft.com/office/drawing/2014/main" val="1555733513"/>
                  </a:ext>
                </a:extLst>
              </a:tr>
            </a:tbl>
          </a:graphicData>
        </a:graphic>
      </p:graphicFrame>
    </p:spTree>
    <p:extLst>
      <p:ext uri="{BB962C8B-B14F-4D97-AF65-F5344CB8AC3E}">
        <p14:creationId xmlns:p14="http://schemas.microsoft.com/office/powerpoint/2010/main" val="3109245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707D-C397-4765-AC27-284904D86BA0}"/>
              </a:ext>
            </a:extLst>
          </p:cNvPr>
          <p:cNvSpPr>
            <a:spLocks noGrp="1"/>
          </p:cNvSpPr>
          <p:nvPr>
            <p:ph type="ctrTitle"/>
          </p:nvPr>
        </p:nvSpPr>
        <p:spPr/>
        <p:txBody>
          <a:bodyPr/>
          <a:lstStyle/>
          <a:p>
            <a:r>
              <a:rPr lang="en-US" dirty="0"/>
              <a:t>Concluding Remarks</a:t>
            </a:r>
            <a:endParaRPr lang="hr-HR" dirty="0"/>
          </a:p>
        </p:txBody>
      </p:sp>
    </p:spTree>
    <p:extLst>
      <p:ext uri="{BB962C8B-B14F-4D97-AF65-F5344CB8AC3E}">
        <p14:creationId xmlns:p14="http://schemas.microsoft.com/office/powerpoint/2010/main" val="317815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Predictive vs Prescriptive Analytics</a:t>
            </a:r>
          </a:p>
        </p:txBody>
      </p:sp>
      <p:sp>
        <p:nvSpPr>
          <p:cNvPr id="3" name="Subtitle 2">
            <a:extLst>
              <a:ext uri="{FF2B5EF4-FFF2-40B4-BE49-F238E27FC236}">
                <a16:creationId xmlns:a16="http://schemas.microsoft.com/office/drawing/2014/main" id="{D91DA9B5-5A90-4DC2-9CCF-8E7D266ED17A}"/>
              </a:ext>
            </a:extLst>
          </p:cNvPr>
          <p:cNvSpPr>
            <a:spLocks noGrp="1"/>
          </p:cNvSpPr>
          <p:nvPr>
            <p:ph type="subTitle" idx="1"/>
          </p:nvPr>
        </p:nvSpPr>
        <p:spPr>
          <a:xfrm>
            <a:off x="533400" y="1581150"/>
            <a:ext cx="7218784" cy="4440138"/>
          </a:xfrm>
        </p:spPr>
        <p:txBody>
          <a:bodyPr>
            <a:noAutofit/>
          </a:bodyPr>
          <a:lstStyle/>
          <a:p>
            <a:pPr>
              <a:lnSpc>
                <a:spcPct val="100000"/>
              </a:lnSpc>
            </a:pPr>
            <a:r>
              <a:rPr lang="en-US" sz="1600" b="1" dirty="0"/>
              <a:t>Predictive Analytics</a:t>
            </a:r>
            <a:endParaRPr lang="en-US" sz="1600" dirty="0"/>
          </a:p>
          <a:p>
            <a:pPr marL="342900" indent="-342900">
              <a:lnSpc>
                <a:spcPct val="100000"/>
              </a:lnSpc>
              <a:spcBef>
                <a:spcPts val="600"/>
              </a:spcBef>
              <a:buFont typeface="Arial" panose="020B0604020202020204" pitchFamily="34" charset="0"/>
              <a:buChar char="•"/>
            </a:pPr>
            <a:r>
              <a:rPr lang="en-US" sz="1600" dirty="0"/>
              <a:t>Predicts future events based on data</a:t>
            </a:r>
          </a:p>
          <a:p>
            <a:pPr marL="342900" indent="-342900">
              <a:lnSpc>
                <a:spcPct val="100000"/>
              </a:lnSpc>
              <a:spcBef>
                <a:spcPts val="600"/>
              </a:spcBef>
              <a:buFont typeface="Arial" panose="020B0604020202020204" pitchFamily="34" charset="0"/>
              <a:buChar char="•"/>
            </a:pPr>
            <a:r>
              <a:rPr lang="en-US" sz="1600" dirty="0"/>
              <a:t>Use Cases: Churn prevention, fraud detection, demand forecasting</a:t>
            </a:r>
          </a:p>
          <a:p>
            <a:pPr marL="342900" indent="-342900">
              <a:lnSpc>
                <a:spcPct val="100000"/>
              </a:lnSpc>
              <a:spcBef>
                <a:spcPts val="600"/>
              </a:spcBef>
              <a:buFont typeface="Arial" panose="020B0604020202020204" pitchFamily="34" charset="0"/>
              <a:buChar char="•"/>
            </a:pPr>
            <a:r>
              <a:rPr lang="en-US" sz="1600" dirty="0"/>
              <a:t>Example: Identifying potential customer churn</a:t>
            </a:r>
          </a:p>
          <a:p>
            <a:pPr marL="342900" indent="-342900">
              <a:lnSpc>
                <a:spcPct val="100000"/>
              </a:lnSpc>
              <a:spcBef>
                <a:spcPts val="600"/>
              </a:spcBef>
              <a:buFont typeface="Arial" panose="020B0604020202020204" pitchFamily="34" charset="0"/>
              <a:buChar char="•"/>
            </a:pPr>
            <a:r>
              <a:rPr lang="en-US" sz="1600" dirty="0"/>
              <a:t>Example: </a:t>
            </a:r>
            <a:r>
              <a:rPr lang="en-US" sz="1600" dirty="0">
                <a:solidFill>
                  <a:srgbClr val="111111"/>
                </a:solidFill>
              </a:rPr>
              <a:t>Forecast inventory and delivery times for different products and locations </a:t>
            </a:r>
          </a:p>
          <a:p>
            <a:pPr marL="342900" indent="-342900">
              <a:lnSpc>
                <a:spcPct val="100000"/>
              </a:lnSpc>
              <a:spcBef>
                <a:spcPts val="600"/>
              </a:spcBef>
              <a:buFont typeface="Arial" panose="020B0604020202020204" pitchFamily="34" charset="0"/>
              <a:buChar char="•"/>
            </a:pPr>
            <a:endParaRPr lang="en-US" sz="1600" dirty="0">
              <a:solidFill>
                <a:srgbClr val="111111"/>
              </a:solidFill>
            </a:endParaRPr>
          </a:p>
          <a:p>
            <a:pPr>
              <a:lnSpc>
                <a:spcPct val="100000"/>
              </a:lnSpc>
              <a:spcBef>
                <a:spcPts val="600"/>
              </a:spcBef>
            </a:pPr>
            <a:r>
              <a:rPr lang="en-US" sz="1600" b="1" dirty="0"/>
              <a:t>Prescriptive Analytics</a:t>
            </a:r>
          </a:p>
          <a:p>
            <a:pPr marL="342900" indent="-342900">
              <a:lnSpc>
                <a:spcPct val="100000"/>
              </a:lnSpc>
              <a:spcBef>
                <a:spcPts val="600"/>
              </a:spcBef>
              <a:buFont typeface="Arial" panose="020B0604020202020204" pitchFamily="34" charset="0"/>
              <a:buChar char="•"/>
            </a:pPr>
            <a:r>
              <a:rPr lang="en-US" sz="1600" dirty="0"/>
              <a:t>Suggests actions to achieve desired outcomes</a:t>
            </a:r>
          </a:p>
          <a:p>
            <a:pPr marL="342900" indent="-342900">
              <a:lnSpc>
                <a:spcPct val="100000"/>
              </a:lnSpc>
              <a:spcBef>
                <a:spcPts val="600"/>
              </a:spcBef>
              <a:buFont typeface="Arial" panose="020B0604020202020204" pitchFamily="34" charset="0"/>
              <a:buChar char="•"/>
            </a:pPr>
            <a:r>
              <a:rPr lang="en-US" sz="1600" dirty="0"/>
              <a:t>More actionable, builds on predictive insights</a:t>
            </a:r>
          </a:p>
          <a:p>
            <a:pPr marL="342900" indent="-342900">
              <a:lnSpc>
                <a:spcPct val="100000"/>
              </a:lnSpc>
              <a:spcBef>
                <a:spcPts val="600"/>
              </a:spcBef>
              <a:buFont typeface="Arial" panose="020B0604020202020204" pitchFamily="34" charset="0"/>
              <a:buChar char="•"/>
            </a:pPr>
            <a:r>
              <a:rPr lang="en-US" sz="1600" dirty="0"/>
              <a:t>Example: Creating targeted campaigns to retain customers. Identify the customers who are most likely to churn and suggest the optimal marketing campaigns or incentives to retain them</a:t>
            </a:r>
          </a:p>
          <a:p>
            <a:pPr marL="342900" indent="-342900">
              <a:lnSpc>
                <a:spcPct val="100000"/>
              </a:lnSpc>
              <a:spcBef>
                <a:spcPts val="600"/>
              </a:spcBef>
              <a:buFont typeface="Arial" panose="020B0604020202020204" pitchFamily="34" charset="0"/>
              <a:buChar char="•"/>
            </a:pPr>
            <a:r>
              <a:rPr lang="en-US" sz="1600" dirty="0"/>
              <a:t>Example: Optimize supply chain operations by recommending the best suppliers, routes and schedules to minimize the costs and risks</a:t>
            </a:r>
          </a:p>
          <a:p>
            <a:pPr marL="342900" indent="-342900">
              <a:lnSpc>
                <a:spcPct val="100000"/>
              </a:lnSpc>
              <a:buFont typeface="Arial" panose="020B0604020202020204" pitchFamily="34" charset="0"/>
              <a:buChar char="•"/>
            </a:pPr>
            <a:endParaRPr lang="en-US" sz="1600" dirty="0"/>
          </a:p>
        </p:txBody>
      </p:sp>
      <p:grpSp>
        <p:nvGrpSpPr>
          <p:cNvPr id="5" name="Group 4">
            <a:extLst>
              <a:ext uri="{FF2B5EF4-FFF2-40B4-BE49-F238E27FC236}">
                <a16:creationId xmlns:a16="http://schemas.microsoft.com/office/drawing/2014/main" id="{19BFA7A5-7DEF-4230-8D30-8D05D3BA652A}"/>
              </a:ext>
            </a:extLst>
          </p:cNvPr>
          <p:cNvGrpSpPr/>
          <p:nvPr/>
        </p:nvGrpSpPr>
        <p:grpSpPr>
          <a:xfrm>
            <a:off x="7896969" y="2610610"/>
            <a:ext cx="4295031" cy="3387253"/>
            <a:chOff x="7752184" y="2636912"/>
            <a:chExt cx="4081636" cy="3027213"/>
          </a:xfrm>
        </p:grpSpPr>
        <p:pic>
          <p:nvPicPr>
            <p:cNvPr id="2050" name="Picture 2" descr="logo">
              <a:extLst>
                <a:ext uri="{FF2B5EF4-FFF2-40B4-BE49-F238E27FC236}">
                  <a16:creationId xmlns:a16="http://schemas.microsoft.com/office/drawing/2014/main" id="{E7EA8DCA-43A3-4427-8815-CB232837DD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8528" y="5373216"/>
              <a:ext cx="648072" cy="151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artner predictive and prescriptive analytics">
              <a:extLst>
                <a:ext uri="{FF2B5EF4-FFF2-40B4-BE49-F238E27FC236}">
                  <a16:creationId xmlns:a16="http://schemas.microsoft.com/office/drawing/2014/main" id="{FBE0EF37-0748-4006-9441-8E5D320C4E2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52184" y="2636912"/>
              <a:ext cx="4081636" cy="30272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55915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563B6CC-A2EC-409C-8264-FF44D5602160}"/>
              </a:ext>
            </a:extLst>
          </p:cNvPr>
          <p:cNvGrpSpPr/>
          <p:nvPr/>
        </p:nvGrpSpPr>
        <p:grpSpPr>
          <a:xfrm>
            <a:off x="8922296" y="3068960"/>
            <a:ext cx="2736304" cy="2745433"/>
            <a:chOff x="7238999" y="1828800"/>
            <a:chExt cx="3903384" cy="4052409"/>
          </a:xfrm>
          <a:solidFill>
            <a:schemeClr val="accent2">
              <a:lumMod val="40000"/>
              <a:lumOff val="60000"/>
            </a:schemeClr>
          </a:solidFill>
        </p:grpSpPr>
        <p:sp>
          <p:nvSpPr>
            <p:cNvPr id="11" name="Freeform 5">
              <a:extLst>
                <a:ext uri="{FF2B5EF4-FFF2-40B4-BE49-F238E27FC236}">
                  <a16:creationId xmlns:a16="http://schemas.microsoft.com/office/drawing/2014/main" id="{93C438BF-D78B-40A3-84EA-91D1FD822429}"/>
                </a:ext>
              </a:extLst>
            </p:cNvPr>
            <p:cNvSpPr>
              <a:spLocks noEditPoints="1"/>
            </p:cNvSpPr>
            <p:nvPr/>
          </p:nvSpPr>
          <p:spPr bwMode="auto">
            <a:xfrm>
              <a:off x="7999412" y="1828800"/>
              <a:ext cx="2894013" cy="4052409"/>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grpFill/>
            <a:ln w="9525">
              <a:noFill/>
              <a:round/>
              <a:headEnd/>
              <a:tailEnd/>
            </a:ln>
          </p:spPr>
          <p:txBody>
            <a:bodyPr vert="horz" wrap="square" lIns="91673" tIns="45837" rIns="91673" bIns="45837" numCol="1" anchor="t" anchorCtr="0" compatLnSpc="1">
              <a:prstTxWarp prst="textNoShape">
                <a:avLst/>
              </a:prstTxWarp>
            </a:bodyPr>
            <a:lstStyle/>
            <a:p>
              <a:endParaRPr lang="en-US" sz="2406" dirty="0">
                <a:solidFill>
                  <a:prstClr val="black"/>
                </a:solidFill>
              </a:endParaRPr>
            </a:p>
          </p:txBody>
        </p:sp>
        <p:sp>
          <p:nvSpPr>
            <p:cNvPr id="12" name="Freeform 5">
              <a:extLst>
                <a:ext uri="{FF2B5EF4-FFF2-40B4-BE49-F238E27FC236}">
                  <a16:creationId xmlns:a16="http://schemas.microsoft.com/office/drawing/2014/main" id="{AFDB4F41-74AE-43A8-AF2A-1E68346ADCC3}"/>
                </a:ext>
              </a:extLst>
            </p:cNvPr>
            <p:cNvSpPr>
              <a:spLocks noEditPoints="1"/>
            </p:cNvSpPr>
            <p:nvPr/>
          </p:nvSpPr>
          <p:spPr bwMode="auto">
            <a:xfrm>
              <a:off x="7238999" y="3465726"/>
              <a:ext cx="1520825" cy="212957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grpFill/>
            <a:ln w="9525">
              <a:noFill/>
              <a:round/>
              <a:headEnd/>
              <a:tailEnd/>
            </a:ln>
          </p:spPr>
          <p:txBody>
            <a:bodyPr vert="horz" wrap="square" lIns="91673" tIns="45837" rIns="91673" bIns="45837" numCol="1" anchor="t" anchorCtr="0" compatLnSpc="1">
              <a:prstTxWarp prst="textNoShape">
                <a:avLst/>
              </a:prstTxWarp>
            </a:bodyPr>
            <a:lstStyle/>
            <a:p>
              <a:endParaRPr lang="en-US" sz="2406" dirty="0">
                <a:solidFill>
                  <a:prstClr val="black"/>
                </a:solidFill>
              </a:endParaRPr>
            </a:p>
          </p:txBody>
        </p:sp>
        <p:sp>
          <p:nvSpPr>
            <p:cNvPr id="13" name="Freeform 5">
              <a:extLst>
                <a:ext uri="{FF2B5EF4-FFF2-40B4-BE49-F238E27FC236}">
                  <a16:creationId xmlns:a16="http://schemas.microsoft.com/office/drawing/2014/main" id="{2F7D985A-3AE9-45A4-9738-F1CBF56E9725}"/>
                </a:ext>
              </a:extLst>
            </p:cNvPr>
            <p:cNvSpPr>
              <a:spLocks noEditPoints="1"/>
            </p:cNvSpPr>
            <p:nvPr/>
          </p:nvSpPr>
          <p:spPr bwMode="auto">
            <a:xfrm>
              <a:off x="10514012" y="4038600"/>
              <a:ext cx="628371" cy="87989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grpFill/>
            <a:ln w="9525">
              <a:noFill/>
              <a:round/>
              <a:headEnd/>
              <a:tailEnd/>
            </a:ln>
          </p:spPr>
          <p:txBody>
            <a:bodyPr vert="horz" wrap="square" lIns="91673" tIns="45837" rIns="91673" bIns="45837" numCol="1" anchor="t" anchorCtr="0" compatLnSpc="1">
              <a:prstTxWarp prst="textNoShape">
                <a:avLst/>
              </a:prstTxWarp>
            </a:bodyPr>
            <a:lstStyle/>
            <a:p>
              <a:endParaRPr lang="en-US" sz="2406">
                <a:solidFill>
                  <a:prstClr val="black"/>
                </a:solidFill>
              </a:endParaRPr>
            </a:p>
          </p:txBody>
        </p:sp>
      </p:grpSp>
      <p:sp>
        <p:nvSpPr>
          <p:cNvPr id="3" name="Content Placeholder 2"/>
          <p:cNvSpPr>
            <a:spLocks noGrp="1"/>
          </p:cNvSpPr>
          <p:nvPr>
            <p:ph type="subTitle" idx="1"/>
          </p:nvPr>
        </p:nvSpPr>
        <p:spPr>
          <a:xfrm>
            <a:off x="533400" y="1581150"/>
            <a:ext cx="11658600" cy="4413250"/>
          </a:xfrm>
        </p:spPr>
        <p:txBody>
          <a:bodyPr>
            <a:noAutofit/>
          </a:bodyPr>
          <a:lstStyle/>
          <a:p>
            <a:r>
              <a:rPr lang="en-US" b="1" dirty="0"/>
              <a:t>Scalability Concerns</a:t>
            </a:r>
          </a:p>
          <a:p>
            <a:pPr marL="342900" indent="-342900">
              <a:buFont typeface="Arial" panose="020B0604020202020204" pitchFamily="34" charset="0"/>
              <a:buChar char="•"/>
            </a:pPr>
            <a:r>
              <a:rPr lang="en-US" dirty="0"/>
              <a:t>Addressing the computational demands of large models.</a:t>
            </a:r>
          </a:p>
          <a:p>
            <a:r>
              <a:rPr lang="en-US" b="1" dirty="0"/>
              <a:t>Ensuring Robustness</a:t>
            </a:r>
          </a:p>
          <a:p>
            <a:pPr marL="342900" indent="-342900">
              <a:buFont typeface="Arial" panose="020B0604020202020204" pitchFamily="34" charset="0"/>
              <a:buChar char="•"/>
            </a:pPr>
            <a:r>
              <a:rPr lang="en-US" dirty="0"/>
              <a:t>Maintaining performance across varied scenarios.</a:t>
            </a:r>
          </a:p>
          <a:p>
            <a:r>
              <a:rPr lang="en-US" b="1" dirty="0"/>
              <a:t>Ethical Considerations</a:t>
            </a:r>
          </a:p>
          <a:p>
            <a:pPr marL="342900" indent="-342900">
              <a:buFont typeface="Arial" panose="020B0604020202020204" pitchFamily="34" charset="0"/>
              <a:buChar char="•"/>
            </a:pPr>
            <a:r>
              <a:rPr lang="en-US" dirty="0"/>
              <a:t>Balancing innovation with responsible use.</a:t>
            </a:r>
          </a:p>
          <a:p>
            <a:r>
              <a:rPr lang="en-US" b="1" dirty="0"/>
              <a:t>Fairness and Bias Mitigation</a:t>
            </a:r>
          </a:p>
          <a:p>
            <a:pPr marL="342900" indent="-342900">
              <a:buFont typeface="Arial" panose="020B0604020202020204" pitchFamily="34" charset="0"/>
              <a:buChar char="•"/>
            </a:pPr>
            <a:r>
              <a:rPr lang="en-US" dirty="0"/>
              <a:t>Developing unbiased and equitable AI solutions.</a:t>
            </a:r>
          </a:p>
          <a:p>
            <a:r>
              <a:rPr lang="en-US" b="1" dirty="0"/>
              <a:t>Trustworthy AI</a:t>
            </a:r>
          </a:p>
          <a:p>
            <a:pPr marL="342900" indent="-342900">
              <a:buFont typeface="Arial" panose="020B0604020202020204" pitchFamily="34" charset="0"/>
              <a:buChar char="•"/>
            </a:pPr>
            <a:r>
              <a:rPr lang="en-US" dirty="0"/>
              <a:t>Building reliable and ethical AI systems for societal benefit.</a:t>
            </a:r>
          </a:p>
        </p:txBody>
      </p:sp>
      <p:sp>
        <p:nvSpPr>
          <p:cNvPr id="2" name="Title 1"/>
          <p:cNvSpPr>
            <a:spLocks noGrp="1"/>
          </p:cNvSpPr>
          <p:nvPr>
            <p:ph type="ctrTitle"/>
          </p:nvPr>
        </p:nvSpPr>
        <p:spPr/>
        <p:txBody>
          <a:bodyPr>
            <a:normAutofit/>
          </a:bodyPr>
          <a:lstStyle/>
          <a:p>
            <a:r>
              <a:rPr lang="en-US" dirty="0"/>
              <a:t>Challenges and Future Directions</a:t>
            </a:r>
          </a:p>
        </p:txBody>
      </p:sp>
    </p:spTree>
    <p:extLst>
      <p:ext uri="{BB962C8B-B14F-4D97-AF65-F5344CB8AC3E}">
        <p14:creationId xmlns:p14="http://schemas.microsoft.com/office/powerpoint/2010/main" val="18583531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563B6CC-A2EC-409C-8264-FF44D5602160}"/>
              </a:ext>
            </a:extLst>
          </p:cNvPr>
          <p:cNvGrpSpPr/>
          <p:nvPr/>
        </p:nvGrpSpPr>
        <p:grpSpPr>
          <a:xfrm>
            <a:off x="8922296" y="3068960"/>
            <a:ext cx="2736304" cy="2745433"/>
            <a:chOff x="7238999" y="1828800"/>
            <a:chExt cx="3903384" cy="4052409"/>
          </a:xfrm>
          <a:solidFill>
            <a:schemeClr val="accent2">
              <a:lumMod val="40000"/>
              <a:lumOff val="60000"/>
            </a:schemeClr>
          </a:solidFill>
        </p:grpSpPr>
        <p:sp>
          <p:nvSpPr>
            <p:cNvPr id="11" name="Freeform 5">
              <a:extLst>
                <a:ext uri="{FF2B5EF4-FFF2-40B4-BE49-F238E27FC236}">
                  <a16:creationId xmlns:a16="http://schemas.microsoft.com/office/drawing/2014/main" id="{93C438BF-D78B-40A3-84EA-91D1FD822429}"/>
                </a:ext>
              </a:extLst>
            </p:cNvPr>
            <p:cNvSpPr>
              <a:spLocks noEditPoints="1"/>
            </p:cNvSpPr>
            <p:nvPr/>
          </p:nvSpPr>
          <p:spPr bwMode="auto">
            <a:xfrm>
              <a:off x="7999412" y="1828800"/>
              <a:ext cx="2894013" cy="4052409"/>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grpFill/>
            <a:ln w="9525">
              <a:noFill/>
              <a:round/>
              <a:headEnd/>
              <a:tailEnd/>
            </a:ln>
          </p:spPr>
          <p:txBody>
            <a:bodyPr vert="horz" wrap="square" lIns="91673" tIns="45837" rIns="91673" bIns="45837" numCol="1" anchor="t" anchorCtr="0" compatLnSpc="1">
              <a:prstTxWarp prst="textNoShape">
                <a:avLst/>
              </a:prstTxWarp>
            </a:bodyPr>
            <a:lstStyle/>
            <a:p>
              <a:endParaRPr lang="en-US" sz="2406" dirty="0">
                <a:solidFill>
                  <a:prstClr val="black"/>
                </a:solidFill>
              </a:endParaRPr>
            </a:p>
          </p:txBody>
        </p:sp>
        <p:sp>
          <p:nvSpPr>
            <p:cNvPr id="12" name="Freeform 5">
              <a:extLst>
                <a:ext uri="{FF2B5EF4-FFF2-40B4-BE49-F238E27FC236}">
                  <a16:creationId xmlns:a16="http://schemas.microsoft.com/office/drawing/2014/main" id="{AFDB4F41-74AE-43A8-AF2A-1E68346ADCC3}"/>
                </a:ext>
              </a:extLst>
            </p:cNvPr>
            <p:cNvSpPr>
              <a:spLocks noEditPoints="1"/>
            </p:cNvSpPr>
            <p:nvPr/>
          </p:nvSpPr>
          <p:spPr bwMode="auto">
            <a:xfrm>
              <a:off x="7238999" y="3465726"/>
              <a:ext cx="1520825" cy="212957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grpFill/>
            <a:ln w="9525">
              <a:noFill/>
              <a:round/>
              <a:headEnd/>
              <a:tailEnd/>
            </a:ln>
          </p:spPr>
          <p:txBody>
            <a:bodyPr vert="horz" wrap="square" lIns="91673" tIns="45837" rIns="91673" bIns="45837" numCol="1" anchor="t" anchorCtr="0" compatLnSpc="1">
              <a:prstTxWarp prst="textNoShape">
                <a:avLst/>
              </a:prstTxWarp>
            </a:bodyPr>
            <a:lstStyle/>
            <a:p>
              <a:endParaRPr lang="en-US" sz="2406" dirty="0">
                <a:solidFill>
                  <a:prstClr val="black"/>
                </a:solidFill>
              </a:endParaRPr>
            </a:p>
          </p:txBody>
        </p:sp>
        <p:sp>
          <p:nvSpPr>
            <p:cNvPr id="13" name="Freeform 5">
              <a:extLst>
                <a:ext uri="{FF2B5EF4-FFF2-40B4-BE49-F238E27FC236}">
                  <a16:creationId xmlns:a16="http://schemas.microsoft.com/office/drawing/2014/main" id="{2F7D985A-3AE9-45A4-9738-F1CBF56E9725}"/>
                </a:ext>
              </a:extLst>
            </p:cNvPr>
            <p:cNvSpPr>
              <a:spLocks noEditPoints="1"/>
            </p:cNvSpPr>
            <p:nvPr/>
          </p:nvSpPr>
          <p:spPr bwMode="auto">
            <a:xfrm>
              <a:off x="10514012" y="4038600"/>
              <a:ext cx="628371" cy="87989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grpFill/>
            <a:ln w="9525">
              <a:noFill/>
              <a:round/>
              <a:headEnd/>
              <a:tailEnd/>
            </a:ln>
          </p:spPr>
          <p:txBody>
            <a:bodyPr vert="horz" wrap="square" lIns="91673" tIns="45837" rIns="91673" bIns="45837" numCol="1" anchor="t" anchorCtr="0" compatLnSpc="1">
              <a:prstTxWarp prst="textNoShape">
                <a:avLst/>
              </a:prstTxWarp>
            </a:bodyPr>
            <a:lstStyle/>
            <a:p>
              <a:endParaRPr lang="en-US" sz="2406">
                <a:solidFill>
                  <a:prstClr val="black"/>
                </a:solidFill>
              </a:endParaRPr>
            </a:p>
          </p:txBody>
        </p:sp>
      </p:grpSp>
      <p:sp>
        <p:nvSpPr>
          <p:cNvPr id="3" name="Content Placeholder 2"/>
          <p:cNvSpPr>
            <a:spLocks noGrp="1"/>
          </p:cNvSpPr>
          <p:nvPr>
            <p:ph type="subTitle" idx="1"/>
          </p:nvPr>
        </p:nvSpPr>
        <p:spPr>
          <a:xfrm>
            <a:off x="533400" y="1581150"/>
            <a:ext cx="11658600" cy="4413250"/>
          </a:xfrm>
        </p:spPr>
        <p:txBody>
          <a:bodyPr>
            <a:noAutofit/>
          </a:bodyPr>
          <a:lstStyle/>
          <a:p>
            <a:r>
              <a:rPr lang="en-US" b="1" dirty="0"/>
              <a:t>Evolving AI Landscape</a:t>
            </a:r>
          </a:p>
          <a:p>
            <a:pPr marL="342900" indent="-342900">
              <a:buFont typeface="Arial" panose="020B0604020202020204" pitchFamily="34" charset="0"/>
              <a:buChar char="•"/>
            </a:pPr>
            <a:r>
              <a:rPr lang="en-US" dirty="0"/>
              <a:t>Continuous innovation in model training and application.</a:t>
            </a:r>
          </a:p>
          <a:p>
            <a:r>
              <a:rPr lang="en-US" b="1" dirty="0"/>
              <a:t>Broader Implications</a:t>
            </a:r>
          </a:p>
          <a:p>
            <a:pPr marL="342900" indent="-342900">
              <a:buFont typeface="Arial" panose="020B0604020202020204" pitchFamily="34" charset="0"/>
              <a:buChar char="•"/>
            </a:pPr>
            <a:r>
              <a:rPr lang="en-US" dirty="0"/>
              <a:t>Transforming industries with advanced data interpretation.</a:t>
            </a:r>
          </a:p>
          <a:p>
            <a:r>
              <a:rPr lang="en-US" b="1" dirty="0"/>
              <a:t>The Path Ahead</a:t>
            </a:r>
          </a:p>
          <a:p>
            <a:pPr marL="342900" indent="-342900">
              <a:buFont typeface="Arial" panose="020B0604020202020204" pitchFamily="34" charset="0"/>
              <a:buChar char="•"/>
            </a:pPr>
            <a:r>
              <a:rPr lang="en-US" dirty="0"/>
              <a:t>Exploring untapped potential in AI technology integration.</a:t>
            </a:r>
          </a:p>
        </p:txBody>
      </p:sp>
      <p:sp>
        <p:nvSpPr>
          <p:cNvPr id="2" name="Title 1"/>
          <p:cNvSpPr>
            <a:spLocks noGrp="1"/>
          </p:cNvSpPr>
          <p:nvPr>
            <p:ph type="ctrTitle"/>
          </p:nvPr>
        </p:nvSpPr>
        <p:spPr/>
        <p:txBody>
          <a:bodyPr>
            <a:normAutofit/>
          </a:bodyPr>
          <a:lstStyle/>
          <a:p>
            <a:r>
              <a:rPr lang="en-US" dirty="0"/>
              <a:t>The Future of Integrated AI</a:t>
            </a:r>
          </a:p>
        </p:txBody>
      </p:sp>
    </p:spTree>
    <p:extLst>
      <p:ext uri="{BB962C8B-B14F-4D97-AF65-F5344CB8AC3E}">
        <p14:creationId xmlns:p14="http://schemas.microsoft.com/office/powerpoint/2010/main" val="34005851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7314-9896-45A5-A748-83703B43B3C8}"/>
              </a:ext>
            </a:extLst>
          </p:cNvPr>
          <p:cNvSpPr>
            <a:spLocks noGrp="1"/>
          </p:cNvSpPr>
          <p:nvPr>
            <p:ph type="ctrTitle"/>
          </p:nvPr>
        </p:nvSpPr>
        <p:spPr/>
        <p:txBody>
          <a:bodyPr/>
          <a:lstStyle/>
          <a:p>
            <a:r>
              <a:rPr lang="en-US" dirty="0"/>
              <a:t>Hands on </a:t>
            </a:r>
            <a:r>
              <a:rPr lang="hr-HR" dirty="0" err="1"/>
              <a:t>Lab</a:t>
            </a:r>
            <a:endParaRPr lang="en-US" dirty="0"/>
          </a:p>
        </p:txBody>
      </p:sp>
      <p:pic>
        <p:nvPicPr>
          <p:cNvPr id="6" name="Picture 5">
            <a:extLst>
              <a:ext uri="{FF2B5EF4-FFF2-40B4-BE49-F238E27FC236}">
                <a16:creationId xmlns:a16="http://schemas.microsoft.com/office/drawing/2014/main" id="{720293A6-AB6E-4D40-9AC1-DA0CA5D01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355" y="2013748"/>
            <a:ext cx="2277566" cy="613191"/>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id="{DB9FCC84-38CB-4EE2-ABB8-4CB7C9DA3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666" y="2565952"/>
            <a:ext cx="1869418" cy="1726096"/>
          </a:xfrm>
          <a:prstGeom prst="rect">
            <a:avLst/>
          </a:prstGeom>
        </p:spPr>
      </p:pic>
      <p:pic>
        <p:nvPicPr>
          <p:cNvPr id="10" name="Picture 9" descr="A picture containing clipart&#10;&#10;Description automatically generated">
            <a:extLst>
              <a:ext uri="{FF2B5EF4-FFF2-40B4-BE49-F238E27FC236}">
                <a16:creationId xmlns:a16="http://schemas.microsoft.com/office/drawing/2014/main" id="{85C4F3D9-3E6F-4E31-A1D4-89D705478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488" y="4688610"/>
            <a:ext cx="2733433" cy="655071"/>
          </a:xfrm>
          <a:prstGeom prst="rect">
            <a:avLst/>
          </a:prstGeom>
        </p:spPr>
      </p:pic>
      <p:pic>
        <p:nvPicPr>
          <p:cNvPr id="12" name="Picture 11" descr="A close up of a logo&#10;&#10;Description automatically generated">
            <a:extLst>
              <a:ext uri="{FF2B5EF4-FFF2-40B4-BE49-F238E27FC236}">
                <a16:creationId xmlns:a16="http://schemas.microsoft.com/office/drawing/2014/main" id="{C110340F-0A58-41DB-83B0-ACBB72F7F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423" y="3387265"/>
            <a:ext cx="1596451" cy="541019"/>
          </a:xfrm>
          <a:prstGeom prst="rect">
            <a:avLst/>
          </a:prstGeom>
        </p:spPr>
      </p:pic>
      <p:pic>
        <p:nvPicPr>
          <p:cNvPr id="14" name="Picture 13">
            <a:extLst>
              <a:ext uri="{FF2B5EF4-FFF2-40B4-BE49-F238E27FC236}">
                <a16:creationId xmlns:a16="http://schemas.microsoft.com/office/drawing/2014/main" id="{6755D066-6108-48B6-AFA4-3719D1C9F0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084" y="1369970"/>
            <a:ext cx="913399" cy="1125003"/>
          </a:xfrm>
          <a:prstGeom prst="rect">
            <a:avLst/>
          </a:prstGeom>
        </p:spPr>
      </p:pic>
      <p:pic>
        <p:nvPicPr>
          <p:cNvPr id="16" name="Picture 15" descr="A close up of a logo&#10;&#10;Description automatically generated">
            <a:extLst>
              <a:ext uri="{FF2B5EF4-FFF2-40B4-BE49-F238E27FC236}">
                <a16:creationId xmlns:a16="http://schemas.microsoft.com/office/drawing/2014/main" id="{742BD680-B558-40F6-BF5C-4870CCCAD5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291" y="4730490"/>
            <a:ext cx="2733433" cy="613191"/>
          </a:xfrm>
          <a:prstGeom prst="rect">
            <a:avLst/>
          </a:prstGeom>
        </p:spPr>
      </p:pic>
      <p:pic>
        <p:nvPicPr>
          <p:cNvPr id="18" name="Picture 17">
            <a:extLst>
              <a:ext uri="{FF2B5EF4-FFF2-40B4-BE49-F238E27FC236}">
                <a16:creationId xmlns:a16="http://schemas.microsoft.com/office/drawing/2014/main" id="{A3B5EEB9-DE97-45EE-9D3B-BC00F4F22911}"/>
              </a:ext>
            </a:extLst>
          </p:cNvPr>
          <p:cNvPicPr>
            <a:picLocks noChangeAspect="1"/>
          </p:cNvPicPr>
          <p:nvPr/>
        </p:nvPicPr>
        <p:blipFill>
          <a:blip r:embed="rId8"/>
          <a:stretch>
            <a:fillRect/>
          </a:stretch>
        </p:blipFill>
        <p:spPr>
          <a:xfrm>
            <a:off x="8256240" y="2545163"/>
            <a:ext cx="2733433" cy="1993557"/>
          </a:xfrm>
          <a:prstGeom prst="rect">
            <a:avLst/>
          </a:prstGeom>
        </p:spPr>
      </p:pic>
    </p:spTree>
    <p:extLst>
      <p:ext uri="{BB962C8B-B14F-4D97-AF65-F5344CB8AC3E}">
        <p14:creationId xmlns:p14="http://schemas.microsoft.com/office/powerpoint/2010/main" val="3602313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2AB72-A3C5-45C9-BD62-A74643450567}"/>
              </a:ext>
            </a:extLst>
          </p:cNvPr>
          <p:cNvSpPr>
            <a:spLocks noGrp="1"/>
          </p:cNvSpPr>
          <p:nvPr>
            <p:ph type="ctrTitle"/>
          </p:nvPr>
        </p:nvSpPr>
        <p:spPr/>
        <p:txBody>
          <a:bodyPr/>
          <a:lstStyle/>
          <a:p>
            <a:r>
              <a:rPr lang="hr-HR" dirty="0"/>
              <a:t>Discussion</a:t>
            </a:r>
            <a:endParaRPr lang="en-US" dirty="0"/>
          </a:p>
        </p:txBody>
      </p:sp>
      <p:sp>
        <p:nvSpPr>
          <p:cNvPr id="3" name="Subtitle 2">
            <a:extLst>
              <a:ext uri="{FF2B5EF4-FFF2-40B4-BE49-F238E27FC236}">
                <a16:creationId xmlns:a16="http://schemas.microsoft.com/office/drawing/2014/main" id="{EC19388E-994B-4430-A57B-70C3E239EF3D}"/>
              </a:ext>
            </a:extLst>
          </p:cNvPr>
          <p:cNvSpPr>
            <a:spLocks noGrp="1"/>
          </p:cNvSpPr>
          <p:nvPr>
            <p:ph type="subTitle" idx="1"/>
          </p:nvPr>
        </p:nvSpPr>
        <p:spPr/>
        <p:txBody>
          <a:bodyPr>
            <a:normAutofit/>
          </a:bodyPr>
          <a:lstStyle/>
          <a:p>
            <a:endParaRPr lang="hr-HR" dirty="0"/>
          </a:p>
        </p:txBody>
      </p:sp>
    </p:spTree>
    <p:extLst>
      <p:ext uri="{BB962C8B-B14F-4D97-AF65-F5344CB8AC3E}">
        <p14:creationId xmlns:p14="http://schemas.microsoft.com/office/powerpoint/2010/main" val="2113453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77CF2-1E72-4638-AD7C-7403185AB3DF}"/>
              </a:ext>
            </a:extLst>
          </p:cNvPr>
          <p:cNvPicPr>
            <a:picLocks noChangeAspect="1"/>
          </p:cNvPicPr>
          <p:nvPr/>
        </p:nvPicPr>
        <p:blipFill>
          <a:blip r:embed="rId2"/>
          <a:stretch>
            <a:fillRect/>
          </a:stretch>
        </p:blipFill>
        <p:spPr>
          <a:xfrm>
            <a:off x="695400" y="1093537"/>
            <a:ext cx="10513168" cy="5119526"/>
          </a:xfrm>
          <a:prstGeom prst="rect">
            <a:avLst/>
          </a:prstGeom>
        </p:spPr>
      </p:pic>
      <p:sp>
        <p:nvSpPr>
          <p:cNvPr id="2" name="Title 1">
            <a:extLst>
              <a:ext uri="{FF2B5EF4-FFF2-40B4-BE49-F238E27FC236}">
                <a16:creationId xmlns:a16="http://schemas.microsoft.com/office/drawing/2014/main" id="{F87D7ADE-AB14-4D0F-9710-DE7EA37676A6}"/>
              </a:ext>
            </a:extLst>
          </p:cNvPr>
          <p:cNvSpPr>
            <a:spLocks noGrp="1"/>
          </p:cNvSpPr>
          <p:nvPr>
            <p:ph type="ctrTitle"/>
          </p:nvPr>
        </p:nvSpPr>
        <p:spPr/>
        <p:txBody>
          <a:bodyPr/>
          <a:lstStyle/>
          <a:p>
            <a:r>
              <a:rPr lang="hr-HR" dirty="0"/>
              <a:t>Machine Learning Model</a:t>
            </a:r>
            <a:endParaRPr lang="en-US" dirty="0"/>
          </a:p>
        </p:txBody>
      </p:sp>
    </p:spTree>
    <p:extLst>
      <p:ext uri="{BB962C8B-B14F-4D97-AF65-F5344CB8AC3E}">
        <p14:creationId xmlns:p14="http://schemas.microsoft.com/office/powerpoint/2010/main" val="210597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398681-A247-4840-B1A9-D5A7AEB2F60A}"/>
              </a:ext>
            </a:extLst>
          </p:cNvPr>
          <p:cNvPicPr>
            <a:picLocks noChangeAspect="1"/>
          </p:cNvPicPr>
          <p:nvPr/>
        </p:nvPicPr>
        <p:blipFill>
          <a:blip r:embed="rId2"/>
          <a:stretch>
            <a:fillRect/>
          </a:stretch>
        </p:blipFill>
        <p:spPr>
          <a:xfrm>
            <a:off x="0" y="636494"/>
            <a:ext cx="12192000" cy="5585012"/>
          </a:xfrm>
          <a:prstGeom prst="rect">
            <a:avLst/>
          </a:prstGeom>
        </p:spPr>
      </p:pic>
      <p:sp>
        <p:nvSpPr>
          <p:cNvPr id="2" name="Title 1">
            <a:extLst>
              <a:ext uri="{FF2B5EF4-FFF2-40B4-BE49-F238E27FC236}">
                <a16:creationId xmlns:a16="http://schemas.microsoft.com/office/drawing/2014/main" id="{08629164-0BDD-48FF-BB83-C2A2E7ABC4D6}"/>
              </a:ext>
            </a:extLst>
          </p:cNvPr>
          <p:cNvSpPr>
            <a:spLocks noGrp="1"/>
          </p:cNvSpPr>
          <p:nvPr>
            <p:ph type="ctrTitle"/>
          </p:nvPr>
        </p:nvSpPr>
        <p:spPr/>
        <p:txBody>
          <a:bodyPr/>
          <a:lstStyle/>
          <a:p>
            <a:r>
              <a:rPr lang="hr-HR" dirty="0"/>
              <a:t>Representing ML Models</a:t>
            </a:r>
            <a:endParaRPr lang="en-US" dirty="0"/>
          </a:p>
        </p:txBody>
      </p:sp>
    </p:spTree>
    <p:extLst>
      <p:ext uri="{BB962C8B-B14F-4D97-AF65-F5344CB8AC3E}">
        <p14:creationId xmlns:p14="http://schemas.microsoft.com/office/powerpoint/2010/main" val="866526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7F03FD-2DA5-48B6-A257-F52C8103D174}"/>
              </a:ext>
            </a:extLst>
          </p:cNvPr>
          <p:cNvPicPr>
            <a:picLocks noChangeAspect="1"/>
          </p:cNvPicPr>
          <p:nvPr/>
        </p:nvPicPr>
        <p:blipFill>
          <a:blip r:embed="rId2"/>
          <a:stretch>
            <a:fillRect/>
          </a:stretch>
        </p:blipFill>
        <p:spPr>
          <a:xfrm>
            <a:off x="0" y="678146"/>
            <a:ext cx="12192000" cy="5501708"/>
          </a:xfrm>
          <a:prstGeom prst="rect">
            <a:avLst/>
          </a:prstGeom>
        </p:spPr>
      </p:pic>
      <p:sp>
        <p:nvSpPr>
          <p:cNvPr id="2" name="Title 1">
            <a:extLst>
              <a:ext uri="{FF2B5EF4-FFF2-40B4-BE49-F238E27FC236}">
                <a16:creationId xmlns:a16="http://schemas.microsoft.com/office/drawing/2014/main" id="{5302B1B6-9D9D-4616-8AE2-81986BE79D0A}"/>
              </a:ext>
            </a:extLst>
          </p:cNvPr>
          <p:cNvSpPr>
            <a:spLocks noGrp="1"/>
          </p:cNvSpPr>
          <p:nvPr>
            <p:ph type="ctrTitle"/>
          </p:nvPr>
        </p:nvSpPr>
        <p:spPr/>
        <p:txBody>
          <a:bodyPr/>
          <a:lstStyle/>
          <a:p>
            <a:r>
              <a:rPr lang="hr-HR" dirty="0"/>
              <a:t>ML Categories</a:t>
            </a:r>
            <a:endParaRPr lang="en-US" dirty="0"/>
          </a:p>
        </p:txBody>
      </p:sp>
    </p:spTree>
    <p:extLst>
      <p:ext uri="{BB962C8B-B14F-4D97-AF65-F5344CB8AC3E}">
        <p14:creationId xmlns:p14="http://schemas.microsoft.com/office/powerpoint/2010/main" val="3374081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E772A-D576-446D-BEAE-427B0A955DD4}"/>
              </a:ext>
            </a:extLst>
          </p:cNvPr>
          <p:cNvPicPr>
            <a:picLocks noChangeAspect="1"/>
          </p:cNvPicPr>
          <p:nvPr/>
        </p:nvPicPr>
        <p:blipFill>
          <a:blip r:embed="rId2"/>
          <a:stretch>
            <a:fillRect/>
          </a:stretch>
        </p:blipFill>
        <p:spPr>
          <a:xfrm>
            <a:off x="789657" y="1251414"/>
            <a:ext cx="10346903" cy="4920785"/>
          </a:xfrm>
          <a:prstGeom prst="rect">
            <a:avLst/>
          </a:prstGeom>
        </p:spPr>
      </p:pic>
      <p:sp>
        <p:nvSpPr>
          <p:cNvPr id="2" name="Title 1">
            <a:extLst>
              <a:ext uri="{FF2B5EF4-FFF2-40B4-BE49-F238E27FC236}">
                <a16:creationId xmlns:a16="http://schemas.microsoft.com/office/drawing/2014/main" id="{0181C97F-E336-4357-9357-E73E576DD06F}"/>
              </a:ext>
            </a:extLst>
          </p:cNvPr>
          <p:cNvSpPr>
            <a:spLocks noGrp="1"/>
          </p:cNvSpPr>
          <p:nvPr>
            <p:ph type="ctrTitle"/>
          </p:nvPr>
        </p:nvSpPr>
        <p:spPr/>
        <p:txBody>
          <a:bodyPr/>
          <a:lstStyle/>
          <a:p>
            <a:r>
              <a:rPr lang="hr-HR" dirty="0"/>
              <a:t>ONNX Community</a:t>
            </a:r>
            <a:endParaRPr lang="en-US" dirty="0"/>
          </a:p>
        </p:txBody>
      </p:sp>
    </p:spTree>
    <p:extLst>
      <p:ext uri="{BB962C8B-B14F-4D97-AF65-F5344CB8AC3E}">
        <p14:creationId xmlns:p14="http://schemas.microsoft.com/office/powerpoint/2010/main" val="18006421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41591B-F5D0-42EA-81AC-379C5F9D472E}"/>
              </a:ext>
            </a:extLst>
          </p:cNvPr>
          <p:cNvPicPr>
            <a:picLocks noChangeAspect="1"/>
          </p:cNvPicPr>
          <p:nvPr/>
        </p:nvPicPr>
        <p:blipFill>
          <a:blip r:embed="rId2"/>
          <a:stretch>
            <a:fillRect/>
          </a:stretch>
        </p:blipFill>
        <p:spPr>
          <a:xfrm>
            <a:off x="668921" y="583243"/>
            <a:ext cx="10873208" cy="5588957"/>
          </a:xfrm>
          <a:prstGeom prst="rect">
            <a:avLst/>
          </a:prstGeom>
        </p:spPr>
      </p:pic>
      <p:sp>
        <p:nvSpPr>
          <p:cNvPr id="2" name="Title 1">
            <a:extLst>
              <a:ext uri="{FF2B5EF4-FFF2-40B4-BE49-F238E27FC236}">
                <a16:creationId xmlns:a16="http://schemas.microsoft.com/office/drawing/2014/main" id="{C5AE72DF-6744-4B23-8A10-8D7EAB95697A}"/>
              </a:ext>
            </a:extLst>
          </p:cNvPr>
          <p:cNvSpPr>
            <a:spLocks noGrp="1"/>
          </p:cNvSpPr>
          <p:nvPr>
            <p:ph type="ctrTitle"/>
          </p:nvPr>
        </p:nvSpPr>
        <p:spPr>
          <a:xfrm>
            <a:off x="523875" y="404664"/>
            <a:ext cx="11163300" cy="613191"/>
          </a:xfrm>
        </p:spPr>
        <p:txBody>
          <a:bodyPr/>
          <a:lstStyle/>
          <a:p>
            <a:r>
              <a:rPr lang="hr-HR" dirty="0"/>
              <a:t>Deep Learning</a:t>
            </a:r>
            <a:endParaRPr lang="en-US" dirty="0"/>
          </a:p>
        </p:txBody>
      </p:sp>
    </p:spTree>
    <p:extLst>
      <p:ext uri="{BB962C8B-B14F-4D97-AF65-F5344CB8AC3E}">
        <p14:creationId xmlns:p14="http://schemas.microsoft.com/office/powerpoint/2010/main" val="289326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r-HR" dirty="0"/>
              <a:t>Questions?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1700808"/>
            <a:ext cx="9681107" cy="3962400"/>
          </a:xfrm>
          <a:prstGeom prst="rect">
            <a:avLst/>
          </a:prstGeom>
          <a:ln>
            <a:noFill/>
          </a:ln>
          <a:effectLst>
            <a:softEdge rad="112500"/>
          </a:effectLst>
        </p:spPr>
      </p:pic>
    </p:spTree>
    <p:extLst>
      <p:ext uri="{BB962C8B-B14F-4D97-AF65-F5344CB8AC3E}">
        <p14:creationId xmlns:p14="http://schemas.microsoft.com/office/powerpoint/2010/main" val="1501219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707D-C397-4765-AC27-284904D86BA0}"/>
              </a:ext>
            </a:extLst>
          </p:cNvPr>
          <p:cNvSpPr>
            <a:spLocks noGrp="1"/>
          </p:cNvSpPr>
          <p:nvPr>
            <p:ph type="ctrTitle"/>
          </p:nvPr>
        </p:nvSpPr>
        <p:spPr/>
        <p:txBody>
          <a:bodyPr/>
          <a:lstStyle/>
          <a:p>
            <a:r>
              <a:rPr lang="en-US" dirty="0"/>
              <a:t>Big Data Analytics Drivers</a:t>
            </a:r>
            <a:endParaRPr lang="hr-HR" dirty="0"/>
          </a:p>
        </p:txBody>
      </p:sp>
    </p:spTree>
    <p:extLst>
      <p:ext uri="{BB962C8B-B14F-4D97-AF65-F5344CB8AC3E}">
        <p14:creationId xmlns:p14="http://schemas.microsoft.com/office/powerpoint/2010/main" val="2663517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62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p:txBody>
          <a:bodyPr/>
          <a:lstStyle/>
          <a:p>
            <a:r>
              <a:rPr lang="en-US" dirty="0"/>
              <a:t>Big Data Analytics Drivers</a:t>
            </a:r>
          </a:p>
        </p:txBody>
      </p:sp>
      <p:sp>
        <p:nvSpPr>
          <p:cNvPr id="22" name="Content Placeholder 2">
            <a:extLst>
              <a:ext uri="{FF2B5EF4-FFF2-40B4-BE49-F238E27FC236}">
                <a16:creationId xmlns:a16="http://schemas.microsoft.com/office/drawing/2014/main" id="{8A144EEE-C2BF-4EC7-86EB-AD48BCFACBCB}"/>
              </a:ext>
            </a:extLst>
          </p:cNvPr>
          <p:cNvSpPr txBox="1">
            <a:spLocks/>
          </p:cNvSpPr>
          <p:nvPr/>
        </p:nvSpPr>
        <p:spPr>
          <a:xfrm>
            <a:off x="4275856" y="1825770"/>
            <a:ext cx="2736304" cy="1171182"/>
          </a:xfrm>
          <a:prstGeom prst="rect">
            <a:avLst/>
          </a:prstGeom>
        </p:spPr>
        <p:txBody>
          <a:bodyPr lIns="10800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fontAlgn="auto">
              <a:spcAft>
                <a:spcPts val="0"/>
              </a:spcAft>
            </a:pPr>
            <a:r>
              <a:rPr lang="hr-HR" sz="2800" dirty="0"/>
              <a:t>Processing Power</a:t>
            </a:r>
          </a:p>
        </p:txBody>
      </p:sp>
      <p:sp>
        <p:nvSpPr>
          <p:cNvPr id="23" name="Content Placeholder 2">
            <a:extLst>
              <a:ext uri="{FF2B5EF4-FFF2-40B4-BE49-F238E27FC236}">
                <a16:creationId xmlns:a16="http://schemas.microsoft.com/office/drawing/2014/main" id="{99A3609C-D4C4-439C-8B44-A8B10189A4DD}"/>
              </a:ext>
            </a:extLst>
          </p:cNvPr>
          <p:cNvSpPr txBox="1">
            <a:spLocks/>
          </p:cNvSpPr>
          <p:nvPr/>
        </p:nvSpPr>
        <p:spPr>
          <a:xfrm>
            <a:off x="716539" y="1748271"/>
            <a:ext cx="2880319" cy="1171182"/>
          </a:xfrm>
          <a:prstGeom prst="rect">
            <a:avLst/>
          </a:prstGeom>
        </p:spPr>
        <p:txBody>
          <a:bodyPr vert="horz" lIns="91406" tIns="45702" rIns="91406" bIns="45702" rtlCol="0">
            <a:normAutofit/>
          </a:bodyPr>
          <a:lstStyle>
            <a:lvl1pPr marL="342772" indent="-342772" algn="l" defTabSz="914061"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1pPr>
            <a:lvl2pPr marL="742675" indent="-285644" algn="l" defTabSz="914061"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576" indent="-228515" algn="l" defTabSz="914061"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607"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638"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668"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697"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27"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757"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a:t>Text/Audio/Image</a:t>
            </a:r>
            <a:r>
              <a:rPr lang="hr-HR" sz="2800" dirty="0"/>
              <a:t>/</a:t>
            </a:r>
            <a:r>
              <a:rPr lang="en-US" sz="2800" dirty="0"/>
              <a:t>Video </a:t>
            </a:r>
            <a:r>
              <a:rPr lang="hr-HR" sz="2800" dirty="0"/>
              <a:t>Big Data</a:t>
            </a:r>
          </a:p>
        </p:txBody>
      </p:sp>
      <p:sp>
        <p:nvSpPr>
          <p:cNvPr id="24" name="Content Placeholder 2">
            <a:extLst>
              <a:ext uri="{FF2B5EF4-FFF2-40B4-BE49-F238E27FC236}">
                <a16:creationId xmlns:a16="http://schemas.microsoft.com/office/drawing/2014/main" id="{D25CB5E1-51D9-4DBA-B4B1-84C1AA42AD0A}"/>
              </a:ext>
            </a:extLst>
          </p:cNvPr>
          <p:cNvSpPr txBox="1">
            <a:spLocks/>
          </p:cNvSpPr>
          <p:nvPr/>
        </p:nvSpPr>
        <p:spPr>
          <a:xfrm>
            <a:off x="7660232" y="1790518"/>
            <a:ext cx="2880320" cy="1171182"/>
          </a:xfrm>
          <a:prstGeom prst="rect">
            <a:avLst/>
          </a:prstGeom>
        </p:spPr>
        <p:txBody>
          <a:bodyPr vert="horz" lIns="91406" tIns="45702" rIns="91406" bIns="45702" rtlCol="0">
            <a:normAutofit/>
          </a:bodyPr>
          <a:lstStyle>
            <a:lvl1pPr marL="342772" indent="-342772" algn="l" defTabSz="914061"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1pPr>
            <a:lvl2pPr marL="742675" indent="-285644" algn="l" defTabSz="914061"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576" indent="-228515" algn="l" defTabSz="914061"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607"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638"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668"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697"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27"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757" indent="-228515" algn="l" defTabSz="91406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a:t>Advanced </a:t>
            </a:r>
            <a:endParaRPr lang="hr-HR" sz="2800" dirty="0"/>
          </a:p>
          <a:p>
            <a:pPr marL="0" indent="0" algn="ctr">
              <a:buFont typeface="Arial" panose="020B0604020202020204" pitchFamily="34" charset="0"/>
              <a:buNone/>
            </a:pPr>
            <a:r>
              <a:rPr lang="en-US" sz="2800" dirty="0"/>
              <a:t>Algorithms</a:t>
            </a:r>
          </a:p>
        </p:txBody>
      </p:sp>
      <p:pic>
        <p:nvPicPr>
          <p:cNvPr id="25" name="Picture 2">
            <a:extLst>
              <a:ext uri="{FF2B5EF4-FFF2-40B4-BE49-F238E27FC236}">
                <a16:creationId xmlns:a16="http://schemas.microsoft.com/office/drawing/2014/main" id="{F5747E0D-892B-4A43-89C5-A3CA2A4090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865" y="3706950"/>
            <a:ext cx="2513669" cy="1815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a:extLst>
              <a:ext uri="{FF2B5EF4-FFF2-40B4-BE49-F238E27FC236}">
                <a16:creationId xmlns:a16="http://schemas.microsoft.com/office/drawing/2014/main" id="{93FD5525-9E43-4D3E-8628-F9803FF3EF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8316" y="3368734"/>
            <a:ext cx="2975852" cy="242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5">
            <a:extLst>
              <a:ext uri="{FF2B5EF4-FFF2-40B4-BE49-F238E27FC236}">
                <a16:creationId xmlns:a16="http://schemas.microsoft.com/office/drawing/2014/main" id="{A377CD84-CA5D-4DB6-82F1-6F9D81125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641" y="3933840"/>
            <a:ext cx="2448272" cy="1588914"/>
          </a:xfrm>
          <a:prstGeom prst="rect">
            <a:avLst/>
          </a:prstGeom>
          <a:noFill/>
          <a:ln w="3175">
            <a:solidFill>
              <a:schemeClr val="bg1">
                <a:lumMod val="9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9" name="Picture 96">
            <a:extLst>
              <a:ext uri="{FF2B5EF4-FFF2-40B4-BE49-F238E27FC236}">
                <a16:creationId xmlns:a16="http://schemas.microsoft.com/office/drawing/2014/main" id="{ED7F57E1-0C9A-48EB-8AA0-98CB20F317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737" y="3648903"/>
            <a:ext cx="2967224" cy="1931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6181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6E44-FBA0-4A85-AD3F-08B9ED86F3D3}"/>
              </a:ext>
            </a:extLst>
          </p:cNvPr>
          <p:cNvSpPr>
            <a:spLocks noGrp="1"/>
          </p:cNvSpPr>
          <p:nvPr>
            <p:ph type="ctrTitle"/>
          </p:nvPr>
        </p:nvSpPr>
        <p:spPr>
          <a:xfrm>
            <a:off x="523875" y="685800"/>
            <a:ext cx="5127799" cy="613191"/>
          </a:xfrm>
        </p:spPr>
        <p:txBody>
          <a:bodyPr/>
          <a:lstStyle/>
          <a:p>
            <a:r>
              <a:rPr lang="en-US" dirty="0"/>
              <a:t>Big Data Analytics Drivers</a:t>
            </a:r>
          </a:p>
        </p:txBody>
      </p:sp>
      <p:sp>
        <p:nvSpPr>
          <p:cNvPr id="89" name="Hexagon 88">
            <a:extLst>
              <a:ext uri="{FF2B5EF4-FFF2-40B4-BE49-F238E27FC236}">
                <a16:creationId xmlns:a16="http://schemas.microsoft.com/office/drawing/2014/main" id="{079D0E0E-5A56-4AB2-820C-5FFBB8688A57}"/>
              </a:ext>
            </a:extLst>
          </p:cNvPr>
          <p:cNvSpPr/>
          <p:nvPr/>
        </p:nvSpPr>
        <p:spPr>
          <a:xfrm>
            <a:off x="5466881" y="3808026"/>
            <a:ext cx="2665934" cy="2285270"/>
          </a:xfrm>
          <a:prstGeom prst="hexagon">
            <a:avLst/>
          </a:prstGeom>
          <a:solidFill>
            <a:srgbClr val="44546A">
              <a:lumMod val="60000"/>
              <a:lumOff val="40000"/>
            </a:srgbClr>
          </a:solidFill>
          <a:ln w="25400" cap="flat" cmpd="sng" algn="ctr">
            <a:solidFill>
              <a:srgbClr val="44546A">
                <a:lumMod val="75000"/>
              </a:srgb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90" name="Graphic 17" descr="Database">
            <a:extLst>
              <a:ext uri="{FF2B5EF4-FFF2-40B4-BE49-F238E27FC236}">
                <a16:creationId xmlns:a16="http://schemas.microsoft.com/office/drawing/2014/main" id="{76146630-D206-4340-8C28-420AABBE33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6176" y="4099353"/>
            <a:ext cx="1134098" cy="1134098"/>
          </a:xfrm>
          <a:prstGeom prst="rect">
            <a:avLst/>
          </a:prstGeom>
        </p:spPr>
      </p:pic>
      <p:pic>
        <p:nvPicPr>
          <p:cNvPr id="91" name="Graphic 72" descr="Database">
            <a:extLst>
              <a:ext uri="{FF2B5EF4-FFF2-40B4-BE49-F238E27FC236}">
                <a16:creationId xmlns:a16="http://schemas.microsoft.com/office/drawing/2014/main" id="{2B423CBB-1201-41F0-ABF3-FD8D5A17A7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2741" y="4318175"/>
            <a:ext cx="1134098" cy="1134098"/>
          </a:xfrm>
          <a:prstGeom prst="rect">
            <a:avLst/>
          </a:prstGeom>
        </p:spPr>
      </p:pic>
      <p:sp>
        <p:nvSpPr>
          <p:cNvPr id="92" name="Hexagon 91">
            <a:extLst>
              <a:ext uri="{FF2B5EF4-FFF2-40B4-BE49-F238E27FC236}">
                <a16:creationId xmlns:a16="http://schemas.microsoft.com/office/drawing/2014/main" id="{26AD51D0-1EB9-49F7-B2EE-740E85277AB7}"/>
              </a:ext>
            </a:extLst>
          </p:cNvPr>
          <p:cNvSpPr/>
          <p:nvPr/>
        </p:nvSpPr>
        <p:spPr>
          <a:xfrm>
            <a:off x="8347470" y="249624"/>
            <a:ext cx="2268866" cy="1878687"/>
          </a:xfrm>
          <a:prstGeom prst="hexagon">
            <a:avLst/>
          </a:prstGeom>
          <a:solidFill>
            <a:srgbClr val="44546A">
              <a:lumMod val="60000"/>
              <a:lumOff val="40000"/>
            </a:srgbClr>
          </a:solidFill>
          <a:ln w="25400" cap="flat" cmpd="sng" algn="ctr">
            <a:solidFill>
              <a:srgbClr val="44546A">
                <a:lumMod val="75000"/>
              </a:srgb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93" name="Hexagon 92">
            <a:extLst>
              <a:ext uri="{FF2B5EF4-FFF2-40B4-BE49-F238E27FC236}">
                <a16:creationId xmlns:a16="http://schemas.microsoft.com/office/drawing/2014/main" id="{0342721A-6883-4675-A5C6-638AE100E1B0}"/>
              </a:ext>
            </a:extLst>
          </p:cNvPr>
          <p:cNvSpPr/>
          <p:nvPr/>
        </p:nvSpPr>
        <p:spPr>
          <a:xfrm>
            <a:off x="5494044" y="1079479"/>
            <a:ext cx="2665934" cy="2285270"/>
          </a:xfrm>
          <a:prstGeom prst="hexagon">
            <a:avLst/>
          </a:prstGeom>
          <a:solidFill>
            <a:srgbClr val="44546A">
              <a:lumMod val="60000"/>
              <a:lumOff val="40000"/>
            </a:srgbClr>
          </a:solidFill>
          <a:ln w="25400" cap="flat" cmpd="sng" algn="ctr">
            <a:solidFill>
              <a:srgbClr val="44546A">
                <a:lumMod val="75000"/>
              </a:srgb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4" name="Hexagon 93">
            <a:extLst>
              <a:ext uri="{FF2B5EF4-FFF2-40B4-BE49-F238E27FC236}">
                <a16:creationId xmlns:a16="http://schemas.microsoft.com/office/drawing/2014/main" id="{0E4FE891-6938-435E-B67D-232097810056}"/>
              </a:ext>
            </a:extLst>
          </p:cNvPr>
          <p:cNvSpPr/>
          <p:nvPr/>
        </p:nvSpPr>
        <p:spPr>
          <a:xfrm>
            <a:off x="10560496" y="-374797"/>
            <a:ext cx="6216948" cy="5598192"/>
          </a:xfrm>
          <a:prstGeom prst="hexagon">
            <a:avLst/>
          </a:prstGeom>
          <a:solidFill>
            <a:srgbClr val="44546A">
              <a:lumMod val="75000"/>
            </a:srgbClr>
          </a:solidFill>
          <a:ln w="25400" cap="flat" cmpd="sng" algn="ctr">
            <a:solidFill>
              <a:srgbClr val="44546A">
                <a:lumMod val="60000"/>
                <a:lumOff val="40000"/>
              </a:srgb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95" name="Hexagon 94">
            <a:extLst>
              <a:ext uri="{FF2B5EF4-FFF2-40B4-BE49-F238E27FC236}">
                <a16:creationId xmlns:a16="http://schemas.microsoft.com/office/drawing/2014/main" id="{CDC2EF95-8805-4D38-96CA-EF51BECEB7F5}"/>
              </a:ext>
            </a:extLst>
          </p:cNvPr>
          <p:cNvSpPr/>
          <p:nvPr/>
        </p:nvSpPr>
        <p:spPr>
          <a:xfrm>
            <a:off x="3635146" y="3004286"/>
            <a:ext cx="2016528" cy="1786597"/>
          </a:xfrm>
          <a:prstGeom prst="hexagon">
            <a:avLst/>
          </a:prstGeom>
          <a:solidFill>
            <a:srgbClr val="44546A">
              <a:lumMod val="60000"/>
              <a:lumOff val="40000"/>
            </a:srgbClr>
          </a:solidFill>
          <a:ln w="25400" cap="flat" cmpd="sng" algn="ctr">
            <a:solidFill>
              <a:srgbClr val="44546A">
                <a:lumMod val="75000"/>
              </a:srgb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6" name="Hexagon 95">
            <a:extLst>
              <a:ext uri="{FF2B5EF4-FFF2-40B4-BE49-F238E27FC236}">
                <a16:creationId xmlns:a16="http://schemas.microsoft.com/office/drawing/2014/main" id="{A867A88A-5F6F-4C91-ADB3-F8A995E8D792}"/>
              </a:ext>
            </a:extLst>
          </p:cNvPr>
          <p:cNvSpPr/>
          <p:nvPr/>
        </p:nvSpPr>
        <p:spPr>
          <a:xfrm>
            <a:off x="8106563" y="2505613"/>
            <a:ext cx="2665934" cy="2285270"/>
          </a:xfrm>
          <a:prstGeom prst="hexagon">
            <a:avLst/>
          </a:prstGeom>
          <a:solidFill>
            <a:srgbClr val="44546A">
              <a:lumMod val="60000"/>
              <a:lumOff val="40000"/>
            </a:srgbClr>
          </a:solidFill>
          <a:ln w="25400" cap="flat" cmpd="sng" algn="ctr">
            <a:solidFill>
              <a:srgbClr val="44546A">
                <a:lumMod val="75000"/>
              </a:srgb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98" name="Google Shape;708;g61e2fc810a_0_164" descr="Processor">
            <a:extLst>
              <a:ext uri="{FF2B5EF4-FFF2-40B4-BE49-F238E27FC236}">
                <a16:creationId xmlns:a16="http://schemas.microsoft.com/office/drawing/2014/main" id="{9867E775-B9F0-4852-BAC6-918352050A48}"/>
              </a:ext>
            </a:extLst>
          </p:cNvPr>
          <p:cNvPicPr preferRelativeResize="0"/>
          <p:nvPr/>
        </p:nvPicPr>
        <p:blipFill rotWithShape="1">
          <a:blip r:embed="rId4">
            <a:alphaModFix/>
          </a:blip>
          <a:srcRect/>
          <a:stretch/>
        </p:blipFill>
        <p:spPr>
          <a:xfrm>
            <a:off x="4186210" y="3184040"/>
            <a:ext cx="914400" cy="914400"/>
          </a:xfrm>
          <a:prstGeom prst="rect">
            <a:avLst/>
          </a:prstGeom>
          <a:noFill/>
          <a:ln>
            <a:noFill/>
          </a:ln>
        </p:spPr>
      </p:pic>
      <p:pic>
        <p:nvPicPr>
          <p:cNvPr id="99" name="Google Shape;711;g61e2fc810a_0_164" descr="Tools">
            <a:extLst>
              <a:ext uri="{FF2B5EF4-FFF2-40B4-BE49-F238E27FC236}">
                <a16:creationId xmlns:a16="http://schemas.microsoft.com/office/drawing/2014/main" id="{F32633A1-7E9A-419C-B72D-B7B514BCE7F0}"/>
              </a:ext>
            </a:extLst>
          </p:cNvPr>
          <p:cNvPicPr preferRelativeResize="0"/>
          <p:nvPr/>
        </p:nvPicPr>
        <p:blipFill rotWithShape="1">
          <a:blip r:embed="rId5">
            <a:alphaModFix/>
          </a:blip>
          <a:srcRect/>
          <a:stretch/>
        </p:blipFill>
        <p:spPr>
          <a:xfrm>
            <a:off x="8838950" y="3271126"/>
            <a:ext cx="1173544" cy="1146931"/>
          </a:xfrm>
          <a:prstGeom prst="rect">
            <a:avLst/>
          </a:prstGeom>
          <a:noFill/>
          <a:ln>
            <a:noFill/>
          </a:ln>
        </p:spPr>
      </p:pic>
      <p:pic>
        <p:nvPicPr>
          <p:cNvPr id="100" name="Google Shape;712;g61e2fc810a_0_164" descr="Connections">
            <a:extLst>
              <a:ext uri="{FF2B5EF4-FFF2-40B4-BE49-F238E27FC236}">
                <a16:creationId xmlns:a16="http://schemas.microsoft.com/office/drawing/2014/main" id="{F4792BCB-8F5B-4042-B7A3-F58CE5D994C4}"/>
              </a:ext>
            </a:extLst>
          </p:cNvPr>
          <p:cNvPicPr preferRelativeResize="0"/>
          <p:nvPr/>
        </p:nvPicPr>
        <p:blipFill rotWithShape="1">
          <a:blip r:embed="rId6">
            <a:alphaModFix/>
          </a:blip>
          <a:srcRect/>
          <a:stretch/>
        </p:blipFill>
        <p:spPr>
          <a:xfrm>
            <a:off x="6135282" y="1710127"/>
            <a:ext cx="1308861" cy="1312177"/>
          </a:xfrm>
          <a:prstGeom prst="rect">
            <a:avLst/>
          </a:prstGeom>
          <a:noFill/>
          <a:ln>
            <a:noFill/>
          </a:ln>
        </p:spPr>
      </p:pic>
      <p:sp>
        <p:nvSpPr>
          <p:cNvPr id="101" name="Rectangle 100">
            <a:extLst>
              <a:ext uri="{FF2B5EF4-FFF2-40B4-BE49-F238E27FC236}">
                <a16:creationId xmlns:a16="http://schemas.microsoft.com/office/drawing/2014/main" id="{4559122D-34B0-4850-94D2-4B841620816A}"/>
              </a:ext>
            </a:extLst>
          </p:cNvPr>
          <p:cNvSpPr/>
          <p:nvPr/>
        </p:nvSpPr>
        <p:spPr>
          <a:xfrm>
            <a:off x="6033664" y="1193414"/>
            <a:ext cx="1512095" cy="4801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323F4F"/>
              </a:buClr>
              <a:buSzPts val="1400"/>
              <a:buFont typeface="Arial"/>
              <a:buNone/>
              <a:tabLst/>
              <a:defRPr/>
            </a:pPr>
            <a:r>
              <a:rPr kumimoji="0" lang="hr-HR" sz="2800" b="1" i="0" u="none" strike="noStrike" kern="0" cap="none" spc="0" normalizeH="0" baseline="0" noProof="0" dirty="0">
                <a:ln>
                  <a:noFill/>
                </a:ln>
                <a:solidFill>
                  <a:srgbClr val="44546A">
                    <a:lumMod val="75000"/>
                  </a:srgbClr>
                </a:solidFill>
                <a:effectLst/>
                <a:uLnTx/>
                <a:uFillTx/>
                <a:latin typeface="Arial"/>
                <a:cs typeface="Arial"/>
                <a:sym typeface="Arial"/>
              </a:rPr>
              <a:t>Talents</a:t>
            </a:r>
            <a:endParaRPr kumimoji="0" lang="en-US" sz="2800" b="1" i="0" u="none" strike="noStrike" kern="0" cap="none" spc="0" normalizeH="0" baseline="0" noProof="0" dirty="0">
              <a:ln>
                <a:noFill/>
              </a:ln>
              <a:solidFill>
                <a:srgbClr val="44546A">
                  <a:lumMod val="75000"/>
                </a:srgbClr>
              </a:solidFill>
              <a:effectLst/>
              <a:uLnTx/>
              <a:uFillTx/>
              <a:latin typeface="Arial"/>
              <a:cs typeface="Arial"/>
              <a:sym typeface="Arial"/>
            </a:endParaRPr>
          </a:p>
        </p:txBody>
      </p:sp>
      <p:sp>
        <p:nvSpPr>
          <p:cNvPr id="102" name="Hexagon 101">
            <a:extLst>
              <a:ext uri="{FF2B5EF4-FFF2-40B4-BE49-F238E27FC236}">
                <a16:creationId xmlns:a16="http://schemas.microsoft.com/office/drawing/2014/main" id="{9A51DB85-9136-43A1-B269-717A3F24E1A3}"/>
              </a:ext>
            </a:extLst>
          </p:cNvPr>
          <p:cNvSpPr/>
          <p:nvPr/>
        </p:nvSpPr>
        <p:spPr>
          <a:xfrm>
            <a:off x="2360404" y="4303162"/>
            <a:ext cx="1443032" cy="1170779"/>
          </a:xfrm>
          <a:prstGeom prst="hexagon">
            <a:avLst/>
          </a:prstGeom>
          <a:solidFill>
            <a:srgbClr val="44546A">
              <a:lumMod val="60000"/>
              <a:lumOff val="40000"/>
            </a:srgbClr>
          </a:solidFill>
          <a:ln w="25400" cap="flat" cmpd="sng" algn="ctr">
            <a:solidFill>
              <a:srgbClr val="44546A">
                <a:lumMod val="75000"/>
              </a:srgbClr>
            </a:solidFill>
            <a:prstDash val="solid"/>
          </a:ln>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3" name="Google Shape;709;g61e2fc810a_0_164" descr="Gears">
            <a:extLst>
              <a:ext uri="{FF2B5EF4-FFF2-40B4-BE49-F238E27FC236}">
                <a16:creationId xmlns:a16="http://schemas.microsoft.com/office/drawing/2014/main" id="{F272061C-4457-4A00-B3B3-FD7DED857F7F}"/>
              </a:ext>
            </a:extLst>
          </p:cNvPr>
          <p:cNvPicPr preferRelativeResize="0"/>
          <p:nvPr/>
        </p:nvPicPr>
        <p:blipFill rotWithShape="1">
          <a:blip r:embed="rId7">
            <a:alphaModFix/>
          </a:blip>
          <a:srcRect/>
          <a:stretch/>
        </p:blipFill>
        <p:spPr>
          <a:xfrm>
            <a:off x="2742929" y="4790883"/>
            <a:ext cx="700230" cy="593104"/>
          </a:xfrm>
          <a:prstGeom prst="rect">
            <a:avLst/>
          </a:prstGeom>
          <a:noFill/>
          <a:ln>
            <a:noFill/>
          </a:ln>
        </p:spPr>
      </p:pic>
      <p:grpSp>
        <p:nvGrpSpPr>
          <p:cNvPr id="104" name="Group 103">
            <a:extLst>
              <a:ext uri="{FF2B5EF4-FFF2-40B4-BE49-F238E27FC236}">
                <a16:creationId xmlns:a16="http://schemas.microsoft.com/office/drawing/2014/main" id="{20B95ACE-18E0-444C-ACF5-66B95C117781}"/>
              </a:ext>
            </a:extLst>
          </p:cNvPr>
          <p:cNvGrpSpPr/>
          <p:nvPr/>
        </p:nvGrpSpPr>
        <p:grpSpPr>
          <a:xfrm>
            <a:off x="10272464" y="1868066"/>
            <a:ext cx="2004568" cy="1655939"/>
            <a:chOff x="10127508" y="1673821"/>
            <a:chExt cx="2004568" cy="1655939"/>
          </a:xfrm>
        </p:grpSpPr>
        <p:sp>
          <p:nvSpPr>
            <p:cNvPr id="111" name="Google Shape;700;g61e2fc810a_0_164">
              <a:extLst>
                <a:ext uri="{FF2B5EF4-FFF2-40B4-BE49-F238E27FC236}">
                  <a16:creationId xmlns:a16="http://schemas.microsoft.com/office/drawing/2014/main" id="{A5D9CA17-7859-4986-8989-13028BDFFF4E}"/>
                </a:ext>
              </a:extLst>
            </p:cNvPr>
            <p:cNvSpPr txBox="1"/>
            <p:nvPr/>
          </p:nvSpPr>
          <p:spPr>
            <a:xfrm>
              <a:off x="10127508" y="1673821"/>
              <a:ext cx="1596076" cy="924047"/>
            </a:xfrm>
            <a:prstGeom prst="rect">
              <a:avLst/>
            </a:prstGeom>
            <a:noFill/>
            <a:ln>
              <a:noFill/>
            </a:ln>
          </p:spPr>
          <p:txBody>
            <a:bodyPr spcFirstLastPara="1" wrap="square" lIns="17775" tIns="17775" rIns="17775" bIns="177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323F4F"/>
                </a:buClr>
                <a:buSzPts val="1400"/>
                <a:buFont typeface="Arial"/>
                <a:buNone/>
                <a:tabLst/>
                <a:defRPr/>
              </a:pPr>
              <a:r>
                <a:rPr kumimoji="0" lang="hr-HR" sz="4000" b="1" i="0" u="none" strike="noStrike" kern="0" cap="none" spc="0" normalizeH="0" baseline="0" noProof="0" dirty="0">
                  <a:ln>
                    <a:noFill/>
                  </a:ln>
                  <a:solidFill>
                    <a:srgbClr val="FFFFFF"/>
                  </a:solidFill>
                  <a:effectLst/>
                  <a:uLnTx/>
                  <a:uFillTx/>
                  <a:latin typeface="Arial"/>
                  <a:cs typeface="Arial"/>
                  <a:sym typeface="Arial"/>
                </a:rPr>
                <a:t>AI</a:t>
              </a:r>
              <a:endParaRPr kumimoji="0" lang="en-US" sz="4000" b="1" i="0" u="none" strike="noStrike" kern="0" cap="none" spc="0" normalizeH="0" baseline="0" noProof="0" dirty="0">
                <a:ln>
                  <a:noFill/>
                </a:ln>
                <a:solidFill>
                  <a:srgbClr val="FFFFFF"/>
                </a:solidFill>
                <a:effectLst/>
                <a:uLnTx/>
                <a:uFillTx/>
                <a:latin typeface="Arial"/>
                <a:cs typeface="Arial"/>
                <a:sym typeface="Arial"/>
              </a:endParaRPr>
            </a:p>
          </p:txBody>
        </p:sp>
        <p:pic>
          <p:nvPicPr>
            <p:cNvPr id="112" name="Graphic 9" descr="Robot">
              <a:extLst>
                <a:ext uri="{FF2B5EF4-FFF2-40B4-BE49-F238E27FC236}">
                  <a16:creationId xmlns:a16="http://schemas.microsoft.com/office/drawing/2014/main" id="{7ED02F70-936B-41F4-AF83-AFFD017D6E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25147" y="2022831"/>
              <a:ext cx="1306929" cy="1306929"/>
            </a:xfrm>
            <a:prstGeom prst="rect">
              <a:avLst/>
            </a:prstGeom>
          </p:spPr>
        </p:pic>
      </p:grpSp>
      <p:pic>
        <p:nvPicPr>
          <p:cNvPr id="105" name="Graphic 15" descr="Lightbulb">
            <a:extLst>
              <a:ext uri="{FF2B5EF4-FFF2-40B4-BE49-F238E27FC236}">
                <a16:creationId xmlns:a16="http://schemas.microsoft.com/office/drawing/2014/main" id="{3BD61996-50B5-4139-BD96-34F978D04C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51711" y="912491"/>
            <a:ext cx="914400" cy="914400"/>
          </a:xfrm>
          <a:prstGeom prst="rect">
            <a:avLst/>
          </a:prstGeom>
        </p:spPr>
      </p:pic>
      <p:sp>
        <p:nvSpPr>
          <p:cNvPr id="106" name="Rectangle 105">
            <a:extLst>
              <a:ext uri="{FF2B5EF4-FFF2-40B4-BE49-F238E27FC236}">
                <a16:creationId xmlns:a16="http://schemas.microsoft.com/office/drawing/2014/main" id="{EA4EEB2E-A1AC-4F4E-8F1F-27D7A0037224}"/>
              </a:ext>
            </a:extLst>
          </p:cNvPr>
          <p:cNvSpPr/>
          <p:nvPr/>
        </p:nvSpPr>
        <p:spPr>
          <a:xfrm>
            <a:off x="3770702" y="4099353"/>
            <a:ext cx="1703756" cy="6463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323F4F"/>
              </a:buClr>
              <a:buSzPts val="1400"/>
              <a:buFont typeface="Arial"/>
              <a:buNone/>
              <a:tabLst/>
              <a:defRPr/>
            </a:pPr>
            <a:r>
              <a:rPr kumimoji="0" lang="hr-HR" sz="2000" b="1" i="0" u="none" strike="noStrike" kern="0" cap="none" spc="0" normalizeH="0" baseline="0" noProof="0" dirty="0">
                <a:ln>
                  <a:noFill/>
                </a:ln>
                <a:solidFill>
                  <a:srgbClr val="FFFFFF"/>
                </a:solidFill>
                <a:effectLst/>
                <a:uLnTx/>
                <a:uFillTx/>
                <a:latin typeface="Arial"/>
                <a:cs typeface="Arial"/>
                <a:sym typeface="Arial"/>
              </a:rPr>
              <a:t>Computing power</a:t>
            </a:r>
            <a:endParaRPr kumimoji="0" lang="en-US" sz="2000" b="1" i="0" u="none" strike="noStrike" kern="0" cap="none" spc="0" normalizeH="0" baseline="0" noProof="0" dirty="0">
              <a:ln>
                <a:noFill/>
              </a:ln>
              <a:solidFill>
                <a:srgbClr val="FFFFFF"/>
              </a:solidFill>
              <a:effectLst/>
              <a:uLnTx/>
              <a:uFillTx/>
              <a:latin typeface="Arial"/>
              <a:cs typeface="Arial"/>
              <a:sym typeface="Arial"/>
            </a:endParaRPr>
          </a:p>
        </p:txBody>
      </p:sp>
      <p:sp>
        <p:nvSpPr>
          <p:cNvPr id="107" name="Rectangle 106">
            <a:extLst>
              <a:ext uri="{FF2B5EF4-FFF2-40B4-BE49-F238E27FC236}">
                <a16:creationId xmlns:a16="http://schemas.microsoft.com/office/drawing/2014/main" id="{18AECCAC-890F-4AAF-9A35-6A320DC2AEE4}"/>
              </a:ext>
            </a:extLst>
          </p:cNvPr>
          <p:cNvSpPr/>
          <p:nvPr/>
        </p:nvSpPr>
        <p:spPr>
          <a:xfrm>
            <a:off x="2241166" y="4368926"/>
            <a:ext cx="1703756" cy="4801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323F4F"/>
              </a:buClr>
              <a:buSzPts val="1400"/>
              <a:buFont typeface="Arial"/>
              <a:buNone/>
              <a:tabLst/>
              <a:defRPr/>
            </a:pPr>
            <a:r>
              <a:rPr kumimoji="0" lang="hr-HR" sz="1400" b="1" i="0" u="none" strike="noStrike" kern="0" cap="none" spc="0" normalizeH="0" baseline="0" noProof="0" dirty="0">
                <a:ln>
                  <a:noFill/>
                </a:ln>
                <a:solidFill>
                  <a:srgbClr val="FFFFFF"/>
                </a:solidFill>
                <a:effectLst/>
                <a:uLnTx/>
                <a:uFillTx/>
                <a:latin typeface="Arial"/>
                <a:cs typeface="Arial"/>
                <a:sym typeface="Arial"/>
              </a:rPr>
              <a:t>Advanced algorithms</a:t>
            </a:r>
            <a:endParaRPr kumimoji="0" lang="en-US" sz="1400" b="1" i="0" u="none" strike="noStrike" kern="0" cap="none" spc="0" normalizeH="0" baseline="0" noProof="0" dirty="0">
              <a:ln>
                <a:noFill/>
              </a:ln>
              <a:solidFill>
                <a:srgbClr val="FFFFFF"/>
              </a:solidFill>
              <a:effectLst/>
              <a:uLnTx/>
              <a:uFillTx/>
              <a:latin typeface="Arial"/>
              <a:cs typeface="Arial"/>
              <a:sym typeface="Arial"/>
            </a:endParaRPr>
          </a:p>
        </p:txBody>
      </p:sp>
      <p:sp>
        <p:nvSpPr>
          <p:cNvPr id="108" name="Rectangle 107">
            <a:extLst>
              <a:ext uri="{FF2B5EF4-FFF2-40B4-BE49-F238E27FC236}">
                <a16:creationId xmlns:a16="http://schemas.microsoft.com/office/drawing/2014/main" id="{B9286E0E-A155-42B6-B59A-B3049353A7CD}"/>
              </a:ext>
            </a:extLst>
          </p:cNvPr>
          <p:cNvSpPr/>
          <p:nvPr/>
        </p:nvSpPr>
        <p:spPr>
          <a:xfrm>
            <a:off x="5948983" y="5532719"/>
            <a:ext cx="1701729" cy="4801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323F4F"/>
              </a:buClr>
              <a:buSzPts val="1400"/>
              <a:buFont typeface="Arial"/>
              <a:buNone/>
              <a:tabLst/>
              <a:defRPr/>
            </a:pPr>
            <a:r>
              <a:rPr kumimoji="0" lang="hr-HR" sz="2800" b="1" i="0" u="none" strike="noStrike" kern="0" cap="none" spc="0" normalizeH="0" baseline="0" noProof="0" dirty="0">
                <a:ln>
                  <a:noFill/>
                </a:ln>
                <a:solidFill>
                  <a:srgbClr val="FFFFFF"/>
                </a:solidFill>
                <a:effectLst/>
                <a:uLnTx/>
                <a:uFillTx/>
                <a:latin typeface="Arial"/>
                <a:cs typeface="Arial"/>
                <a:sym typeface="Arial"/>
              </a:rPr>
              <a:t>Big data</a:t>
            </a:r>
            <a:endParaRPr kumimoji="0" lang="en-US" sz="2800" b="1" i="0" u="none" strike="noStrike" kern="0" cap="none" spc="0" normalizeH="0" baseline="0" noProof="0" dirty="0">
              <a:ln>
                <a:noFill/>
              </a:ln>
              <a:solidFill>
                <a:srgbClr val="FFFFFF"/>
              </a:solidFill>
              <a:effectLst/>
              <a:uLnTx/>
              <a:uFillTx/>
              <a:latin typeface="Arial"/>
              <a:cs typeface="Arial"/>
              <a:sym typeface="Arial"/>
            </a:endParaRPr>
          </a:p>
        </p:txBody>
      </p:sp>
      <p:sp>
        <p:nvSpPr>
          <p:cNvPr id="109" name="Rectangle 108">
            <a:extLst>
              <a:ext uri="{FF2B5EF4-FFF2-40B4-BE49-F238E27FC236}">
                <a16:creationId xmlns:a16="http://schemas.microsoft.com/office/drawing/2014/main" id="{4AFC088F-360D-4FAB-B92A-1E514A59C08A}"/>
              </a:ext>
            </a:extLst>
          </p:cNvPr>
          <p:cNvSpPr/>
          <p:nvPr/>
        </p:nvSpPr>
        <p:spPr>
          <a:xfrm>
            <a:off x="8573844" y="2654276"/>
            <a:ext cx="1703756" cy="4801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323F4F"/>
              </a:buClr>
              <a:buSzPts val="1400"/>
              <a:buFont typeface="Arial"/>
              <a:buNone/>
              <a:tabLst/>
              <a:defRPr/>
            </a:pPr>
            <a:r>
              <a:rPr kumimoji="0" lang="hr-HR" sz="2800" b="1" i="0" u="none" strike="noStrike" kern="0" cap="none" spc="0" normalizeH="0" baseline="0" noProof="0" dirty="0">
                <a:ln>
                  <a:noFill/>
                </a:ln>
                <a:solidFill>
                  <a:srgbClr val="44546A">
                    <a:lumMod val="75000"/>
                  </a:srgbClr>
                </a:solidFill>
                <a:effectLst/>
                <a:uLnTx/>
                <a:uFillTx/>
                <a:latin typeface="Arial"/>
                <a:cs typeface="Arial"/>
                <a:sym typeface="Arial"/>
              </a:rPr>
              <a:t>Tools</a:t>
            </a:r>
            <a:endParaRPr kumimoji="0" lang="en-US" sz="2800" b="1" i="0" u="none" strike="noStrike" kern="0" cap="none" spc="0" normalizeH="0" baseline="0" noProof="0" dirty="0">
              <a:ln>
                <a:noFill/>
              </a:ln>
              <a:solidFill>
                <a:srgbClr val="44546A">
                  <a:lumMod val="75000"/>
                </a:srgbClr>
              </a:solidFill>
              <a:effectLst/>
              <a:uLnTx/>
              <a:uFillTx/>
              <a:latin typeface="Arial"/>
              <a:cs typeface="Arial"/>
              <a:sym typeface="Arial"/>
            </a:endParaRPr>
          </a:p>
        </p:txBody>
      </p:sp>
      <p:sp>
        <p:nvSpPr>
          <p:cNvPr id="110" name="Rectangle 109">
            <a:extLst>
              <a:ext uri="{FF2B5EF4-FFF2-40B4-BE49-F238E27FC236}">
                <a16:creationId xmlns:a16="http://schemas.microsoft.com/office/drawing/2014/main" id="{9D59AC76-BA62-458F-860E-C4E96D8BA8C1}"/>
              </a:ext>
            </a:extLst>
          </p:cNvPr>
          <p:cNvSpPr/>
          <p:nvPr/>
        </p:nvSpPr>
        <p:spPr>
          <a:xfrm>
            <a:off x="8582011" y="455136"/>
            <a:ext cx="1703756" cy="424732"/>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323F4F"/>
              </a:buClr>
              <a:buSzPts val="1400"/>
              <a:buFont typeface="Arial"/>
              <a:buNone/>
              <a:tabLst/>
              <a:defRPr/>
            </a:pPr>
            <a:r>
              <a:rPr kumimoji="0" lang="hr-HR" sz="2400" b="1" i="0" u="none" strike="noStrike" kern="0" cap="none" spc="0" normalizeH="0" baseline="0" noProof="0" dirty="0">
                <a:ln>
                  <a:noFill/>
                </a:ln>
                <a:solidFill>
                  <a:srgbClr val="44546A">
                    <a:lumMod val="75000"/>
                  </a:srgbClr>
                </a:solidFill>
                <a:effectLst/>
                <a:uLnTx/>
                <a:uFillTx/>
                <a:latin typeface="Arial"/>
                <a:cs typeface="Arial"/>
                <a:sym typeface="Arial"/>
              </a:rPr>
              <a:t>Ideas</a:t>
            </a:r>
            <a:endParaRPr kumimoji="0" lang="en-US" sz="2400" b="1" i="0" u="none" strike="noStrike" kern="0" cap="none" spc="0" normalizeH="0" baseline="0" noProof="0" dirty="0">
              <a:ln>
                <a:noFill/>
              </a:ln>
              <a:solidFill>
                <a:srgbClr val="44546A">
                  <a:lumMod val="75000"/>
                </a:srgbClr>
              </a:solidFill>
              <a:effectLst/>
              <a:uLnTx/>
              <a:uFillTx/>
              <a:latin typeface="Arial"/>
              <a:cs typeface="Arial"/>
              <a:sym typeface="Arial"/>
            </a:endParaRPr>
          </a:p>
        </p:txBody>
      </p:sp>
    </p:spTree>
    <p:extLst>
      <p:ext uri="{BB962C8B-B14F-4D97-AF65-F5344CB8AC3E}">
        <p14:creationId xmlns:p14="http://schemas.microsoft.com/office/powerpoint/2010/main" val="3061130304"/>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F73A0DF-DACA-4961-BDA3-F64A2377072D}" vid="{56EFDEFB-E7A0-4D7D-AD5E-86200277DEB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35671</TotalTime>
  <Words>3807</Words>
  <Application>Microsoft Office PowerPoint</Application>
  <PresentationFormat>Widescreen</PresentationFormat>
  <Paragraphs>497</Paragraphs>
  <Slides>70</Slides>
  <Notes>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Arial</vt:lpstr>
      <vt:lpstr>Calibri</vt:lpstr>
      <vt:lpstr>Charter</vt:lpstr>
      <vt:lpstr>ColfaxAI</vt:lpstr>
      <vt:lpstr>DejaVu Sans</vt:lpstr>
      <vt:lpstr>Helvetica Neue</vt:lpstr>
      <vt:lpstr>Roboto</vt:lpstr>
      <vt:lpstr>Söhne</vt:lpstr>
      <vt:lpstr>Tahoma</vt:lpstr>
      <vt:lpstr>Times New Roman</vt:lpstr>
      <vt:lpstr>work sans</vt:lpstr>
      <vt:lpstr>Office Theme</vt:lpstr>
      <vt:lpstr>Cross-modal and Multimodal Data Intelligence</vt:lpstr>
      <vt:lpstr>Course/Lecture Overview</vt:lpstr>
      <vt:lpstr>Course/Lecture goals</vt:lpstr>
      <vt:lpstr>Data Analytics</vt:lpstr>
      <vt:lpstr>Data Analytics Types</vt:lpstr>
      <vt:lpstr>Predictive vs Prescriptive Analytics</vt:lpstr>
      <vt:lpstr>Big Data Analytics Drivers</vt:lpstr>
      <vt:lpstr>Big Data Analytics Drivers</vt:lpstr>
      <vt:lpstr>Big Data Analytics Drivers</vt:lpstr>
      <vt:lpstr>Big Data Analytics Drivers</vt:lpstr>
      <vt:lpstr>Image and Video – Really Big Data</vt:lpstr>
      <vt:lpstr>Big Data Importance</vt:lpstr>
      <vt:lpstr>Key Factors Fueling Big Data Analytics</vt:lpstr>
      <vt:lpstr>Big Data Analytics powered Foundation models</vt:lpstr>
      <vt:lpstr>Introduction to Foundation Models</vt:lpstr>
      <vt:lpstr>Utilizing Big Data to build foundation models</vt:lpstr>
      <vt:lpstr>Types of Foundation Models</vt:lpstr>
      <vt:lpstr>Introduction to Foundation Models</vt:lpstr>
      <vt:lpstr>Transfer learning</vt:lpstr>
      <vt:lpstr>Transfer learning</vt:lpstr>
      <vt:lpstr>Learning General Representations</vt:lpstr>
      <vt:lpstr>Limitations</vt:lpstr>
      <vt:lpstr>Highway to Matrix</vt:lpstr>
      <vt:lpstr>Introduction to Multimodal Deep Learning</vt:lpstr>
      <vt:lpstr>Multimodal AI</vt:lpstr>
      <vt:lpstr>What is Multimodal Deep Learning?</vt:lpstr>
      <vt:lpstr>Multimodal AI</vt:lpstr>
      <vt:lpstr>Multimodal AI</vt:lpstr>
      <vt:lpstr>How Multimodal Learning Works</vt:lpstr>
      <vt:lpstr>Architecture</vt:lpstr>
      <vt:lpstr>Multimodal Deep Learning Datasets</vt:lpstr>
      <vt:lpstr>Multimodal Deep Learning Applications</vt:lpstr>
      <vt:lpstr>PowerPoint Presentation</vt:lpstr>
      <vt:lpstr>Cross-modal AI</vt:lpstr>
      <vt:lpstr>Cross-modal AI</vt:lpstr>
      <vt:lpstr>Cross-modal AI</vt:lpstr>
      <vt:lpstr>Cross-modal AI</vt:lpstr>
      <vt:lpstr>Examples</vt:lpstr>
      <vt:lpstr>PowerPoint Presentation</vt:lpstr>
      <vt:lpstr>PowerPoint Presentation</vt:lpstr>
      <vt:lpstr>PowerPoint Presentation</vt:lpstr>
      <vt:lpstr>Cross-modal and Multimodal Key Differences</vt:lpstr>
      <vt:lpstr>Benefits of Multimodal Approach</vt:lpstr>
      <vt:lpstr>Computing Power</vt:lpstr>
      <vt:lpstr>Processing Power</vt:lpstr>
      <vt:lpstr>Training and Deployment Challenges</vt:lpstr>
      <vt:lpstr>Training and Deployment Challenges - On-Premise</vt:lpstr>
      <vt:lpstr>Training and Deployment Challenges - Cloud</vt:lpstr>
      <vt:lpstr>Cloud based solutions – benefits?</vt:lpstr>
      <vt:lpstr>Training and Deployment Challenges – Edge AI</vt:lpstr>
      <vt:lpstr>Training and Deployment Challenges –  Single Board Computers</vt:lpstr>
      <vt:lpstr>Training and Deployment Challenges - Suggestions</vt:lpstr>
      <vt:lpstr>Cloud vs Edge</vt:lpstr>
      <vt:lpstr>Development &amp; Implementation options</vt:lpstr>
      <vt:lpstr>Development &amp; Implementation options</vt:lpstr>
      <vt:lpstr>Cloud based solutions</vt:lpstr>
      <vt:lpstr>Algorithms, frameworks and APIs</vt:lpstr>
      <vt:lpstr>Algorithms, frameworks and APIs</vt:lpstr>
      <vt:lpstr>Concluding Remarks</vt:lpstr>
      <vt:lpstr>Challenges and Future Directions</vt:lpstr>
      <vt:lpstr>The Future of Integrated AI</vt:lpstr>
      <vt:lpstr>Hands on Lab</vt:lpstr>
      <vt:lpstr>Discussion</vt:lpstr>
      <vt:lpstr>Machine Learning Model</vt:lpstr>
      <vt:lpstr>Representing ML Models</vt:lpstr>
      <vt:lpstr>ML Categories</vt:lpstr>
      <vt:lpstr>ONNX Community</vt:lpstr>
      <vt:lpstr>Deep Learning</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www.skladistenje.com</dc:title>
  <dc:creator>Drazen Orescanin</dc:creator>
  <cp:lastModifiedBy>Goran Gvozden @ Racunarstvo</cp:lastModifiedBy>
  <cp:revision>517</cp:revision>
  <dcterms:created xsi:type="dcterms:W3CDTF">2002-05-06T17:54:40Z</dcterms:created>
  <dcterms:modified xsi:type="dcterms:W3CDTF">2023-11-14T15:13:28Z</dcterms:modified>
</cp:coreProperties>
</file>